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9" autoAdjust="0"/>
    <p:restoredTop sz="94660"/>
  </p:normalViewPr>
  <p:slideViewPr>
    <p:cSldViewPr snapToGrid="0">
      <p:cViewPr varScale="1">
        <p:scale>
          <a:sx n="75" d="100"/>
          <a:sy n="75" d="100"/>
        </p:scale>
        <p:origin x="86"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8DB09-17A9-DCB7-DD9C-CC27942F66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DA91256-B39F-99AD-33E6-864CC35902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5342B0D-D1C9-ABB0-88E1-4CC29B3FA77E}"/>
              </a:ext>
            </a:extLst>
          </p:cNvPr>
          <p:cNvSpPr>
            <a:spLocks noGrp="1"/>
          </p:cNvSpPr>
          <p:nvPr>
            <p:ph type="dt" sz="half" idx="10"/>
          </p:nvPr>
        </p:nvSpPr>
        <p:spPr/>
        <p:txBody>
          <a:bodyPr/>
          <a:lstStyle/>
          <a:p>
            <a:fld id="{303B8F6C-4ACE-4367-8EB0-2B551C834565}" type="datetimeFigureOut">
              <a:rPr lang="en-IN" smtClean="0"/>
              <a:t>23-10-2023</a:t>
            </a:fld>
            <a:endParaRPr lang="en-IN"/>
          </a:p>
        </p:txBody>
      </p:sp>
      <p:sp>
        <p:nvSpPr>
          <p:cNvPr id="5" name="Footer Placeholder 4">
            <a:extLst>
              <a:ext uri="{FF2B5EF4-FFF2-40B4-BE49-F238E27FC236}">
                <a16:creationId xmlns:a16="http://schemas.microsoft.com/office/drawing/2014/main" id="{9B81AD90-08AE-924F-DC63-DE3EA40CE7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199D7E-9F3D-5CA2-792E-076900E1E50F}"/>
              </a:ext>
            </a:extLst>
          </p:cNvPr>
          <p:cNvSpPr>
            <a:spLocks noGrp="1"/>
          </p:cNvSpPr>
          <p:nvPr>
            <p:ph type="sldNum" sz="quarter" idx="12"/>
          </p:nvPr>
        </p:nvSpPr>
        <p:spPr/>
        <p:txBody>
          <a:bodyPr/>
          <a:lstStyle/>
          <a:p>
            <a:fld id="{7276987C-1D1B-4A2D-8992-EB6450749EA0}" type="slidenum">
              <a:rPr lang="en-IN" smtClean="0"/>
              <a:t>‹#›</a:t>
            </a:fld>
            <a:endParaRPr lang="en-IN"/>
          </a:p>
        </p:txBody>
      </p:sp>
    </p:spTree>
    <p:extLst>
      <p:ext uri="{BB962C8B-B14F-4D97-AF65-F5344CB8AC3E}">
        <p14:creationId xmlns:p14="http://schemas.microsoft.com/office/powerpoint/2010/main" val="393635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92F3-CECB-2465-B686-D83C2CA97CB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6C559B-4630-CE40-AD3F-9F051F2EA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5D643D-2F5C-ED45-4C79-87A1A4202FD6}"/>
              </a:ext>
            </a:extLst>
          </p:cNvPr>
          <p:cNvSpPr>
            <a:spLocks noGrp="1"/>
          </p:cNvSpPr>
          <p:nvPr>
            <p:ph type="dt" sz="half" idx="10"/>
          </p:nvPr>
        </p:nvSpPr>
        <p:spPr/>
        <p:txBody>
          <a:bodyPr/>
          <a:lstStyle/>
          <a:p>
            <a:fld id="{303B8F6C-4ACE-4367-8EB0-2B551C834565}" type="datetimeFigureOut">
              <a:rPr lang="en-IN" smtClean="0"/>
              <a:t>23-10-2023</a:t>
            </a:fld>
            <a:endParaRPr lang="en-IN"/>
          </a:p>
        </p:txBody>
      </p:sp>
      <p:sp>
        <p:nvSpPr>
          <p:cNvPr id="5" name="Footer Placeholder 4">
            <a:extLst>
              <a:ext uri="{FF2B5EF4-FFF2-40B4-BE49-F238E27FC236}">
                <a16:creationId xmlns:a16="http://schemas.microsoft.com/office/drawing/2014/main" id="{11C10AF9-89A1-8FBF-7C58-48BF062F58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4C3719-D05A-1887-340E-CEC3DB8FCB26}"/>
              </a:ext>
            </a:extLst>
          </p:cNvPr>
          <p:cNvSpPr>
            <a:spLocks noGrp="1"/>
          </p:cNvSpPr>
          <p:nvPr>
            <p:ph type="sldNum" sz="quarter" idx="12"/>
          </p:nvPr>
        </p:nvSpPr>
        <p:spPr/>
        <p:txBody>
          <a:bodyPr/>
          <a:lstStyle/>
          <a:p>
            <a:fld id="{7276987C-1D1B-4A2D-8992-EB6450749EA0}" type="slidenum">
              <a:rPr lang="en-IN" smtClean="0"/>
              <a:t>‹#›</a:t>
            </a:fld>
            <a:endParaRPr lang="en-IN"/>
          </a:p>
        </p:txBody>
      </p:sp>
    </p:spTree>
    <p:extLst>
      <p:ext uri="{BB962C8B-B14F-4D97-AF65-F5344CB8AC3E}">
        <p14:creationId xmlns:p14="http://schemas.microsoft.com/office/powerpoint/2010/main" val="3634864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CD572-9915-82CF-E4A9-AA981B586E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CAA147-AE70-4BCF-CE8C-0693704370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86A2BA-93F6-E8A6-F4EC-B81AB9E2A7E4}"/>
              </a:ext>
            </a:extLst>
          </p:cNvPr>
          <p:cNvSpPr>
            <a:spLocks noGrp="1"/>
          </p:cNvSpPr>
          <p:nvPr>
            <p:ph type="dt" sz="half" idx="10"/>
          </p:nvPr>
        </p:nvSpPr>
        <p:spPr/>
        <p:txBody>
          <a:bodyPr/>
          <a:lstStyle/>
          <a:p>
            <a:fld id="{303B8F6C-4ACE-4367-8EB0-2B551C834565}" type="datetimeFigureOut">
              <a:rPr lang="en-IN" smtClean="0"/>
              <a:t>23-10-2023</a:t>
            </a:fld>
            <a:endParaRPr lang="en-IN"/>
          </a:p>
        </p:txBody>
      </p:sp>
      <p:sp>
        <p:nvSpPr>
          <p:cNvPr id="5" name="Footer Placeholder 4">
            <a:extLst>
              <a:ext uri="{FF2B5EF4-FFF2-40B4-BE49-F238E27FC236}">
                <a16:creationId xmlns:a16="http://schemas.microsoft.com/office/drawing/2014/main" id="{2867C5D7-A360-51EA-EF5A-88559EC229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1C1D9F-4F4F-D176-8DBC-A428A78E252A}"/>
              </a:ext>
            </a:extLst>
          </p:cNvPr>
          <p:cNvSpPr>
            <a:spLocks noGrp="1"/>
          </p:cNvSpPr>
          <p:nvPr>
            <p:ph type="sldNum" sz="quarter" idx="12"/>
          </p:nvPr>
        </p:nvSpPr>
        <p:spPr/>
        <p:txBody>
          <a:bodyPr/>
          <a:lstStyle/>
          <a:p>
            <a:fld id="{7276987C-1D1B-4A2D-8992-EB6450749EA0}" type="slidenum">
              <a:rPr lang="en-IN" smtClean="0"/>
              <a:t>‹#›</a:t>
            </a:fld>
            <a:endParaRPr lang="en-IN"/>
          </a:p>
        </p:txBody>
      </p:sp>
    </p:spTree>
    <p:extLst>
      <p:ext uri="{BB962C8B-B14F-4D97-AF65-F5344CB8AC3E}">
        <p14:creationId xmlns:p14="http://schemas.microsoft.com/office/powerpoint/2010/main" val="404378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49F7-E370-5EC3-51F0-72E5A5A4B6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5E9714-652C-4417-C0E9-77E92003A2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7A9468-1153-C015-01F9-D5C2C576D013}"/>
              </a:ext>
            </a:extLst>
          </p:cNvPr>
          <p:cNvSpPr>
            <a:spLocks noGrp="1"/>
          </p:cNvSpPr>
          <p:nvPr>
            <p:ph type="dt" sz="half" idx="10"/>
          </p:nvPr>
        </p:nvSpPr>
        <p:spPr/>
        <p:txBody>
          <a:bodyPr/>
          <a:lstStyle/>
          <a:p>
            <a:fld id="{303B8F6C-4ACE-4367-8EB0-2B551C834565}" type="datetimeFigureOut">
              <a:rPr lang="en-IN" smtClean="0"/>
              <a:t>23-10-2023</a:t>
            </a:fld>
            <a:endParaRPr lang="en-IN"/>
          </a:p>
        </p:txBody>
      </p:sp>
      <p:sp>
        <p:nvSpPr>
          <p:cNvPr id="5" name="Footer Placeholder 4">
            <a:extLst>
              <a:ext uri="{FF2B5EF4-FFF2-40B4-BE49-F238E27FC236}">
                <a16:creationId xmlns:a16="http://schemas.microsoft.com/office/drawing/2014/main" id="{40F3E431-D456-27CF-A896-CE8AEDEC54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ADD688-2D7D-7798-8F83-8D63C992C5F9}"/>
              </a:ext>
            </a:extLst>
          </p:cNvPr>
          <p:cNvSpPr>
            <a:spLocks noGrp="1"/>
          </p:cNvSpPr>
          <p:nvPr>
            <p:ph type="sldNum" sz="quarter" idx="12"/>
          </p:nvPr>
        </p:nvSpPr>
        <p:spPr/>
        <p:txBody>
          <a:bodyPr/>
          <a:lstStyle/>
          <a:p>
            <a:fld id="{7276987C-1D1B-4A2D-8992-EB6450749EA0}" type="slidenum">
              <a:rPr lang="en-IN" smtClean="0"/>
              <a:t>‹#›</a:t>
            </a:fld>
            <a:endParaRPr lang="en-IN"/>
          </a:p>
        </p:txBody>
      </p:sp>
    </p:spTree>
    <p:extLst>
      <p:ext uri="{BB962C8B-B14F-4D97-AF65-F5344CB8AC3E}">
        <p14:creationId xmlns:p14="http://schemas.microsoft.com/office/powerpoint/2010/main" val="397130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F21F3-7F3E-4B66-56C2-921CE0F9E1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0FE7C72-BD60-CB84-2F27-074D708EAC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8B4714-3D89-B956-D282-3F37B40E06E0}"/>
              </a:ext>
            </a:extLst>
          </p:cNvPr>
          <p:cNvSpPr>
            <a:spLocks noGrp="1"/>
          </p:cNvSpPr>
          <p:nvPr>
            <p:ph type="dt" sz="half" idx="10"/>
          </p:nvPr>
        </p:nvSpPr>
        <p:spPr/>
        <p:txBody>
          <a:bodyPr/>
          <a:lstStyle/>
          <a:p>
            <a:fld id="{303B8F6C-4ACE-4367-8EB0-2B551C834565}" type="datetimeFigureOut">
              <a:rPr lang="en-IN" smtClean="0"/>
              <a:t>23-10-2023</a:t>
            </a:fld>
            <a:endParaRPr lang="en-IN"/>
          </a:p>
        </p:txBody>
      </p:sp>
      <p:sp>
        <p:nvSpPr>
          <p:cNvPr id="5" name="Footer Placeholder 4">
            <a:extLst>
              <a:ext uri="{FF2B5EF4-FFF2-40B4-BE49-F238E27FC236}">
                <a16:creationId xmlns:a16="http://schemas.microsoft.com/office/drawing/2014/main" id="{A8ECF855-512E-DB37-834F-29B0538239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D77F47-961F-D529-6582-5335DAEAF347}"/>
              </a:ext>
            </a:extLst>
          </p:cNvPr>
          <p:cNvSpPr>
            <a:spLocks noGrp="1"/>
          </p:cNvSpPr>
          <p:nvPr>
            <p:ph type="sldNum" sz="quarter" idx="12"/>
          </p:nvPr>
        </p:nvSpPr>
        <p:spPr/>
        <p:txBody>
          <a:bodyPr/>
          <a:lstStyle/>
          <a:p>
            <a:fld id="{7276987C-1D1B-4A2D-8992-EB6450749EA0}" type="slidenum">
              <a:rPr lang="en-IN" smtClean="0"/>
              <a:t>‹#›</a:t>
            </a:fld>
            <a:endParaRPr lang="en-IN"/>
          </a:p>
        </p:txBody>
      </p:sp>
    </p:spTree>
    <p:extLst>
      <p:ext uri="{BB962C8B-B14F-4D97-AF65-F5344CB8AC3E}">
        <p14:creationId xmlns:p14="http://schemas.microsoft.com/office/powerpoint/2010/main" val="3201456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ADAF9-BFF7-27DF-2E78-D75D0E3E74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7339F1-C393-B768-CF39-0636F0BE42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62CCED1-3F72-FF5D-14F0-D22AA352D3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C45A384-F623-F739-46F9-190475578CB1}"/>
              </a:ext>
            </a:extLst>
          </p:cNvPr>
          <p:cNvSpPr>
            <a:spLocks noGrp="1"/>
          </p:cNvSpPr>
          <p:nvPr>
            <p:ph type="dt" sz="half" idx="10"/>
          </p:nvPr>
        </p:nvSpPr>
        <p:spPr/>
        <p:txBody>
          <a:bodyPr/>
          <a:lstStyle/>
          <a:p>
            <a:fld id="{303B8F6C-4ACE-4367-8EB0-2B551C834565}" type="datetimeFigureOut">
              <a:rPr lang="en-IN" smtClean="0"/>
              <a:t>23-10-2023</a:t>
            </a:fld>
            <a:endParaRPr lang="en-IN"/>
          </a:p>
        </p:txBody>
      </p:sp>
      <p:sp>
        <p:nvSpPr>
          <p:cNvPr id="6" name="Footer Placeholder 5">
            <a:extLst>
              <a:ext uri="{FF2B5EF4-FFF2-40B4-BE49-F238E27FC236}">
                <a16:creationId xmlns:a16="http://schemas.microsoft.com/office/drawing/2014/main" id="{F446D125-9F33-73E2-0763-1DCD108776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918C31-6728-2484-64D4-53BE4ECEA36D}"/>
              </a:ext>
            </a:extLst>
          </p:cNvPr>
          <p:cNvSpPr>
            <a:spLocks noGrp="1"/>
          </p:cNvSpPr>
          <p:nvPr>
            <p:ph type="sldNum" sz="quarter" idx="12"/>
          </p:nvPr>
        </p:nvSpPr>
        <p:spPr/>
        <p:txBody>
          <a:bodyPr/>
          <a:lstStyle/>
          <a:p>
            <a:fld id="{7276987C-1D1B-4A2D-8992-EB6450749EA0}" type="slidenum">
              <a:rPr lang="en-IN" smtClean="0"/>
              <a:t>‹#›</a:t>
            </a:fld>
            <a:endParaRPr lang="en-IN"/>
          </a:p>
        </p:txBody>
      </p:sp>
    </p:spTree>
    <p:extLst>
      <p:ext uri="{BB962C8B-B14F-4D97-AF65-F5344CB8AC3E}">
        <p14:creationId xmlns:p14="http://schemas.microsoft.com/office/powerpoint/2010/main" val="4279719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C389-6EAE-DF14-BBAE-2EB04C2FA19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D282C13-B469-AF6C-3F07-F43F839EE0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33A764-BB2C-EDEF-9866-61F4151983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AD100ED-DC9A-F957-D2FB-B086E526AF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C82DE0-FBE0-A8F2-2496-C1283F1655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92615B-1E77-7D9B-FE42-01535B80600F}"/>
              </a:ext>
            </a:extLst>
          </p:cNvPr>
          <p:cNvSpPr>
            <a:spLocks noGrp="1"/>
          </p:cNvSpPr>
          <p:nvPr>
            <p:ph type="dt" sz="half" idx="10"/>
          </p:nvPr>
        </p:nvSpPr>
        <p:spPr/>
        <p:txBody>
          <a:bodyPr/>
          <a:lstStyle/>
          <a:p>
            <a:fld id="{303B8F6C-4ACE-4367-8EB0-2B551C834565}" type="datetimeFigureOut">
              <a:rPr lang="en-IN" smtClean="0"/>
              <a:t>23-10-2023</a:t>
            </a:fld>
            <a:endParaRPr lang="en-IN"/>
          </a:p>
        </p:txBody>
      </p:sp>
      <p:sp>
        <p:nvSpPr>
          <p:cNvPr id="8" name="Footer Placeholder 7">
            <a:extLst>
              <a:ext uri="{FF2B5EF4-FFF2-40B4-BE49-F238E27FC236}">
                <a16:creationId xmlns:a16="http://schemas.microsoft.com/office/drawing/2014/main" id="{501A3448-56CE-EE56-728D-0B2758AB34B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CE06601-D5D2-9F55-0858-974485FC4367}"/>
              </a:ext>
            </a:extLst>
          </p:cNvPr>
          <p:cNvSpPr>
            <a:spLocks noGrp="1"/>
          </p:cNvSpPr>
          <p:nvPr>
            <p:ph type="sldNum" sz="quarter" idx="12"/>
          </p:nvPr>
        </p:nvSpPr>
        <p:spPr/>
        <p:txBody>
          <a:bodyPr/>
          <a:lstStyle/>
          <a:p>
            <a:fld id="{7276987C-1D1B-4A2D-8992-EB6450749EA0}" type="slidenum">
              <a:rPr lang="en-IN" smtClean="0"/>
              <a:t>‹#›</a:t>
            </a:fld>
            <a:endParaRPr lang="en-IN"/>
          </a:p>
        </p:txBody>
      </p:sp>
    </p:spTree>
    <p:extLst>
      <p:ext uri="{BB962C8B-B14F-4D97-AF65-F5344CB8AC3E}">
        <p14:creationId xmlns:p14="http://schemas.microsoft.com/office/powerpoint/2010/main" val="399377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FA6A-8839-022A-12B5-C67E4B3CF90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77EE654-740F-E6E7-BA1C-899FE331D6DE}"/>
              </a:ext>
            </a:extLst>
          </p:cNvPr>
          <p:cNvSpPr>
            <a:spLocks noGrp="1"/>
          </p:cNvSpPr>
          <p:nvPr>
            <p:ph type="dt" sz="half" idx="10"/>
          </p:nvPr>
        </p:nvSpPr>
        <p:spPr/>
        <p:txBody>
          <a:bodyPr/>
          <a:lstStyle/>
          <a:p>
            <a:fld id="{303B8F6C-4ACE-4367-8EB0-2B551C834565}" type="datetimeFigureOut">
              <a:rPr lang="en-IN" smtClean="0"/>
              <a:t>23-10-2023</a:t>
            </a:fld>
            <a:endParaRPr lang="en-IN"/>
          </a:p>
        </p:txBody>
      </p:sp>
      <p:sp>
        <p:nvSpPr>
          <p:cNvPr id="4" name="Footer Placeholder 3">
            <a:extLst>
              <a:ext uri="{FF2B5EF4-FFF2-40B4-BE49-F238E27FC236}">
                <a16:creationId xmlns:a16="http://schemas.microsoft.com/office/drawing/2014/main" id="{AF6331B5-E9ED-F175-7340-CC1581402A7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9A76E95-F444-6112-E757-529CB1F888A9}"/>
              </a:ext>
            </a:extLst>
          </p:cNvPr>
          <p:cNvSpPr>
            <a:spLocks noGrp="1"/>
          </p:cNvSpPr>
          <p:nvPr>
            <p:ph type="sldNum" sz="quarter" idx="12"/>
          </p:nvPr>
        </p:nvSpPr>
        <p:spPr/>
        <p:txBody>
          <a:bodyPr/>
          <a:lstStyle/>
          <a:p>
            <a:fld id="{7276987C-1D1B-4A2D-8992-EB6450749EA0}" type="slidenum">
              <a:rPr lang="en-IN" smtClean="0"/>
              <a:t>‹#›</a:t>
            </a:fld>
            <a:endParaRPr lang="en-IN"/>
          </a:p>
        </p:txBody>
      </p:sp>
    </p:spTree>
    <p:extLst>
      <p:ext uri="{BB962C8B-B14F-4D97-AF65-F5344CB8AC3E}">
        <p14:creationId xmlns:p14="http://schemas.microsoft.com/office/powerpoint/2010/main" val="4062328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51284F-3DB4-4685-B0C0-21CFC744F0A9}"/>
              </a:ext>
            </a:extLst>
          </p:cNvPr>
          <p:cNvSpPr>
            <a:spLocks noGrp="1"/>
          </p:cNvSpPr>
          <p:nvPr>
            <p:ph type="dt" sz="half" idx="10"/>
          </p:nvPr>
        </p:nvSpPr>
        <p:spPr/>
        <p:txBody>
          <a:bodyPr/>
          <a:lstStyle/>
          <a:p>
            <a:fld id="{303B8F6C-4ACE-4367-8EB0-2B551C834565}" type="datetimeFigureOut">
              <a:rPr lang="en-IN" smtClean="0"/>
              <a:t>23-10-2023</a:t>
            </a:fld>
            <a:endParaRPr lang="en-IN"/>
          </a:p>
        </p:txBody>
      </p:sp>
      <p:sp>
        <p:nvSpPr>
          <p:cNvPr id="3" name="Footer Placeholder 2">
            <a:extLst>
              <a:ext uri="{FF2B5EF4-FFF2-40B4-BE49-F238E27FC236}">
                <a16:creationId xmlns:a16="http://schemas.microsoft.com/office/drawing/2014/main" id="{FBF86E82-CB47-2520-E26D-89DFD747E6D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098785A-4640-B5B7-276B-3402908E7815}"/>
              </a:ext>
            </a:extLst>
          </p:cNvPr>
          <p:cNvSpPr>
            <a:spLocks noGrp="1"/>
          </p:cNvSpPr>
          <p:nvPr>
            <p:ph type="sldNum" sz="quarter" idx="12"/>
          </p:nvPr>
        </p:nvSpPr>
        <p:spPr/>
        <p:txBody>
          <a:bodyPr/>
          <a:lstStyle/>
          <a:p>
            <a:fld id="{7276987C-1D1B-4A2D-8992-EB6450749EA0}" type="slidenum">
              <a:rPr lang="en-IN" smtClean="0"/>
              <a:t>‹#›</a:t>
            </a:fld>
            <a:endParaRPr lang="en-IN"/>
          </a:p>
        </p:txBody>
      </p:sp>
    </p:spTree>
    <p:extLst>
      <p:ext uri="{BB962C8B-B14F-4D97-AF65-F5344CB8AC3E}">
        <p14:creationId xmlns:p14="http://schemas.microsoft.com/office/powerpoint/2010/main" val="578336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7B421-11B8-3330-46C4-D3EEEE72CF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FC73638-78DB-50F9-91B2-5B1E5D5707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6E57F86-71FF-04E4-FD9C-34759B5B62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C89818-22B8-B7AA-1056-30B52BB5C67A}"/>
              </a:ext>
            </a:extLst>
          </p:cNvPr>
          <p:cNvSpPr>
            <a:spLocks noGrp="1"/>
          </p:cNvSpPr>
          <p:nvPr>
            <p:ph type="dt" sz="half" idx="10"/>
          </p:nvPr>
        </p:nvSpPr>
        <p:spPr/>
        <p:txBody>
          <a:bodyPr/>
          <a:lstStyle/>
          <a:p>
            <a:fld id="{303B8F6C-4ACE-4367-8EB0-2B551C834565}" type="datetimeFigureOut">
              <a:rPr lang="en-IN" smtClean="0"/>
              <a:t>23-10-2023</a:t>
            </a:fld>
            <a:endParaRPr lang="en-IN"/>
          </a:p>
        </p:txBody>
      </p:sp>
      <p:sp>
        <p:nvSpPr>
          <p:cNvPr id="6" name="Footer Placeholder 5">
            <a:extLst>
              <a:ext uri="{FF2B5EF4-FFF2-40B4-BE49-F238E27FC236}">
                <a16:creationId xmlns:a16="http://schemas.microsoft.com/office/drawing/2014/main" id="{88D12C7E-EF9D-3C39-99F6-32A7836022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9D7E99-26F4-AA08-DCDB-5220B5AB90F2}"/>
              </a:ext>
            </a:extLst>
          </p:cNvPr>
          <p:cNvSpPr>
            <a:spLocks noGrp="1"/>
          </p:cNvSpPr>
          <p:nvPr>
            <p:ph type="sldNum" sz="quarter" idx="12"/>
          </p:nvPr>
        </p:nvSpPr>
        <p:spPr/>
        <p:txBody>
          <a:bodyPr/>
          <a:lstStyle/>
          <a:p>
            <a:fld id="{7276987C-1D1B-4A2D-8992-EB6450749EA0}" type="slidenum">
              <a:rPr lang="en-IN" smtClean="0"/>
              <a:t>‹#›</a:t>
            </a:fld>
            <a:endParaRPr lang="en-IN"/>
          </a:p>
        </p:txBody>
      </p:sp>
    </p:spTree>
    <p:extLst>
      <p:ext uri="{BB962C8B-B14F-4D97-AF65-F5344CB8AC3E}">
        <p14:creationId xmlns:p14="http://schemas.microsoft.com/office/powerpoint/2010/main" val="1491054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418F8-A588-56FD-B0C0-9AE9D86420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2601FDB-7CC4-EC7C-B411-A26CD5CABB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92D0DB1-E6C2-8D63-A3BC-454DF7B6C9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5F34F-475B-34EB-5096-8BD20912F39C}"/>
              </a:ext>
            </a:extLst>
          </p:cNvPr>
          <p:cNvSpPr>
            <a:spLocks noGrp="1"/>
          </p:cNvSpPr>
          <p:nvPr>
            <p:ph type="dt" sz="half" idx="10"/>
          </p:nvPr>
        </p:nvSpPr>
        <p:spPr/>
        <p:txBody>
          <a:bodyPr/>
          <a:lstStyle/>
          <a:p>
            <a:fld id="{303B8F6C-4ACE-4367-8EB0-2B551C834565}" type="datetimeFigureOut">
              <a:rPr lang="en-IN" smtClean="0"/>
              <a:t>23-10-2023</a:t>
            </a:fld>
            <a:endParaRPr lang="en-IN"/>
          </a:p>
        </p:txBody>
      </p:sp>
      <p:sp>
        <p:nvSpPr>
          <p:cNvPr id="6" name="Footer Placeholder 5">
            <a:extLst>
              <a:ext uri="{FF2B5EF4-FFF2-40B4-BE49-F238E27FC236}">
                <a16:creationId xmlns:a16="http://schemas.microsoft.com/office/drawing/2014/main" id="{4ADB6872-4769-EE08-D7F9-56AF29C1B3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DE086E-329E-946F-0AEE-6AB7D0BB4D9E}"/>
              </a:ext>
            </a:extLst>
          </p:cNvPr>
          <p:cNvSpPr>
            <a:spLocks noGrp="1"/>
          </p:cNvSpPr>
          <p:nvPr>
            <p:ph type="sldNum" sz="quarter" idx="12"/>
          </p:nvPr>
        </p:nvSpPr>
        <p:spPr/>
        <p:txBody>
          <a:bodyPr/>
          <a:lstStyle/>
          <a:p>
            <a:fld id="{7276987C-1D1B-4A2D-8992-EB6450749EA0}" type="slidenum">
              <a:rPr lang="en-IN" smtClean="0"/>
              <a:t>‹#›</a:t>
            </a:fld>
            <a:endParaRPr lang="en-IN"/>
          </a:p>
        </p:txBody>
      </p:sp>
    </p:spTree>
    <p:extLst>
      <p:ext uri="{BB962C8B-B14F-4D97-AF65-F5344CB8AC3E}">
        <p14:creationId xmlns:p14="http://schemas.microsoft.com/office/powerpoint/2010/main" val="1715229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33D7F4-49AA-4DFB-1846-C810CBEAF8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B1B3FA0-444E-D8EE-7F6C-8E5580BBAD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41FB78-AC37-370D-8411-E55358DCC1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B8F6C-4ACE-4367-8EB0-2B551C834565}" type="datetimeFigureOut">
              <a:rPr lang="en-IN" smtClean="0"/>
              <a:t>23-10-2023</a:t>
            </a:fld>
            <a:endParaRPr lang="en-IN"/>
          </a:p>
        </p:txBody>
      </p:sp>
      <p:sp>
        <p:nvSpPr>
          <p:cNvPr id="5" name="Footer Placeholder 4">
            <a:extLst>
              <a:ext uri="{FF2B5EF4-FFF2-40B4-BE49-F238E27FC236}">
                <a16:creationId xmlns:a16="http://schemas.microsoft.com/office/drawing/2014/main" id="{05B346F0-93FD-800F-C4B9-A3CE0A146E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C0B1D3A-5F1E-2F0F-70E4-CDCBBA1CF8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76987C-1D1B-4A2D-8992-EB6450749EA0}" type="slidenum">
              <a:rPr lang="en-IN" smtClean="0"/>
              <a:t>‹#›</a:t>
            </a:fld>
            <a:endParaRPr lang="en-IN"/>
          </a:p>
        </p:txBody>
      </p:sp>
    </p:spTree>
    <p:extLst>
      <p:ext uri="{BB962C8B-B14F-4D97-AF65-F5344CB8AC3E}">
        <p14:creationId xmlns:p14="http://schemas.microsoft.com/office/powerpoint/2010/main" val="14902167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www.marketbeat.com/market-data/low-beta-stock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F5C0F-0F6B-82F1-70AD-3FB0D5314B97}"/>
              </a:ext>
            </a:extLst>
          </p:cNvPr>
          <p:cNvSpPr>
            <a:spLocks noGrp="1"/>
          </p:cNvSpPr>
          <p:nvPr>
            <p:ph type="ctrTitle"/>
          </p:nvPr>
        </p:nvSpPr>
        <p:spPr>
          <a:xfrm>
            <a:off x="2776220" y="1884680"/>
            <a:ext cx="6639560" cy="1859280"/>
          </a:xfrm>
        </p:spPr>
        <p:txBody>
          <a:bodyPr/>
          <a:lstStyle/>
          <a:p>
            <a:r>
              <a:rPr lang="en-US" dirty="0"/>
              <a:t>Investment Planning And Analysis</a:t>
            </a:r>
            <a:endParaRPr lang="en-IN" dirty="0"/>
          </a:p>
        </p:txBody>
      </p:sp>
      <p:sp>
        <p:nvSpPr>
          <p:cNvPr id="3" name="Subtitle 2">
            <a:extLst>
              <a:ext uri="{FF2B5EF4-FFF2-40B4-BE49-F238E27FC236}">
                <a16:creationId xmlns:a16="http://schemas.microsoft.com/office/drawing/2014/main" id="{5FD83EEE-76A0-51DD-C29F-D7F6F0C21AEA}"/>
              </a:ext>
            </a:extLst>
          </p:cNvPr>
          <p:cNvSpPr>
            <a:spLocks noGrp="1"/>
          </p:cNvSpPr>
          <p:nvPr>
            <p:ph type="subTitle" idx="1"/>
          </p:nvPr>
        </p:nvSpPr>
        <p:spPr>
          <a:xfrm>
            <a:off x="9575800" y="4821238"/>
            <a:ext cx="2230120" cy="1655762"/>
          </a:xfrm>
        </p:spPr>
        <p:txBody>
          <a:bodyPr/>
          <a:lstStyle/>
          <a:p>
            <a:pPr algn="l"/>
            <a:r>
              <a:rPr lang="en-US" dirty="0"/>
              <a:t>Kerry Zhang</a:t>
            </a:r>
          </a:p>
          <a:p>
            <a:pPr algn="l"/>
            <a:r>
              <a:rPr lang="en-US" dirty="0" err="1"/>
              <a:t>Tejesh</a:t>
            </a:r>
            <a:r>
              <a:rPr lang="en-US" dirty="0"/>
              <a:t> </a:t>
            </a:r>
            <a:r>
              <a:rPr lang="en-US" dirty="0" err="1"/>
              <a:t>Pattnaik</a:t>
            </a:r>
            <a:endParaRPr lang="en-US" dirty="0"/>
          </a:p>
          <a:p>
            <a:pPr algn="l"/>
            <a:r>
              <a:rPr lang="en-US" dirty="0"/>
              <a:t>Prajwal Patnaik</a:t>
            </a:r>
            <a:endParaRPr lang="en-IN" dirty="0"/>
          </a:p>
        </p:txBody>
      </p:sp>
    </p:spTree>
    <p:extLst>
      <p:ext uri="{BB962C8B-B14F-4D97-AF65-F5344CB8AC3E}">
        <p14:creationId xmlns:p14="http://schemas.microsoft.com/office/powerpoint/2010/main" val="2277262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C55E-BCAC-181C-6049-19C04361647A}"/>
              </a:ext>
            </a:extLst>
          </p:cNvPr>
          <p:cNvSpPr txBox="1">
            <a:spLocks/>
          </p:cNvSpPr>
          <p:nvPr/>
        </p:nvSpPr>
        <p:spPr>
          <a:xfrm>
            <a:off x="737540" y="579120"/>
            <a:ext cx="3041980" cy="7213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Risk to Return</a:t>
            </a:r>
            <a:endParaRPr lang="en-IN" sz="3200" dirty="0"/>
          </a:p>
        </p:txBody>
      </p:sp>
      <p:sp>
        <p:nvSpPr>
          <p:cNvPr id="5" name="TextBox 4">
            <a:extLst>
              <a:ext uri="{FF2B5EF4-FFF2-40B4-BE49-F238E27FC236}">
                <a16:creationId xmlns:a16="http://schemas.microsoft.com/office/drawing/2014/main" id="{59B3F287-0657-6516-8957-F7720830E022}"/>
              </a:ext>
            </a:extLst>
          </p:cNvPr>
          <p:cNvSpPr txBox="1"/>
          <p:nvPr/>
        </p:nvSpPr>
        <p:spPr>
          <a:xfrm>
            <a:off x="673100" y="1300480"/>
            <a:ext cx="10426700" cy="646331"/>
          </a:xfrm>
          <a:prstGeom prst="rect">
            <a:avLst/>
          </a:prstGeom>
          <a:noFill/>
        </p:spPr>
        <p:txBody>
          <a:bodyPr wrap="square">
            <a:spAutoFit/>
          </a:bodyPr>
          <a:lstStyle/>
          <a:p>
            <a:pPr marL="285750" indent="-285750">
              <a:buFont typeface="Arial" panose="020B0604020202020204" pitchFamily="34" charset="0"/>
              <a:buChar char="•"/>
            </a:pPr>
            <a:r>
              <a:rPr lang="en-US" dirty="0"/>
              <a:t>While returns alone can provide a good understanding of where to invest, a return-to-risk analysis can help determine which portfolio to invest in when they offer almost identical returns but lower risk. </a:t>
            </a:r>
            <a:endParaRPr lang="en-AU" dirty="0"/>
          </a:p>
        </p:txBody>
      </p:sp>
      <p:pic>
        <p:nvPicPr>
          <p:cNvPr id="4" name="Picture 3" descr="A graph of blue rectangular bars&#10;&#10;Description automatically generated with medium confidence">
            <a:extLst>
              <a:ext uri="{FF2B5EF4-FFF2-40B4-BE49-F238E27FC236}">
                <a16:creationId xmlns:a16="http://schemas.microsoft.com/office/drawing/2014/main" id="{9BCA030E-CD6C-DC97-67A4-27E4A8312B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996" y="2456632"/>
            <a:ext cx="6553768" cy="4210415"/>
          </a:xfrm>
          <a:prstGeom prst="rect">
            <a:avLst/>
          </a:prstGeom>
        </p:spPr>
      </p:pic>
      <p:sp>
        <p:nvSpPr>
          <p:cNvPr id="7" name="TextBox 6">
            <a:extLst>
              <a:ext uri="{FF2B5EF4-FFF2-40B4-BE49-F238E27FC236}">
                <a16:creationId xmlns:a16="http://schemas.microsoft.com/office/drawing/2014/main" id="{73871845-15E9-EBDB-2FDB-EB44675401C2}"/>
              </a:ext>
            </a:extLst>
          </p:cNvPr>
          <p:cNvSpPr txBox="1"/>
          <p:nvPr/>
        </p:nvSpPr>
        <p:spPr>
          <a:xfrm>
            <a:off x="673100" y="3291622"/>
            <a:ext cx="4183380" cy="1754326"/>
          </a:xfrm>
          <a:prstGeom prst="rect">
            <a:avLst/>
          </a:prstGeom>
          <a:noFill/>
        </p:spPr>
        <p:txBody>
          <a:bodyPr wrap="square">
            <a:spAutoFit/>
          </a:bodyPr>
          <a:lstStyle/>
          <a:p>
            <a:pPr marL="285750" indent="-285750">
              <a:buFont typeface="Arial" panose="020B0604020202020204" pitchFamily="34" charset="0"/>
              <a:buChar char="•"/>
            </a:pPr>
            <a:r>
              <a:rPr lang="en-US" dirty="0"/>
              <a:t>The Moderate-Risk portfolio stands out as it offers better returns with lower risk compared to the rest.</a:t>
            </a:r>
            <a:br>
              <a:rPr lang="en-US" dirty="0"/>
            </a:br>
            <a:endParaRPr lang="en-US" dirty="0"/>
          </a:p>
          <a:p>
            <a:pPr marL="285750" indent="-285750">
              <a:buFont typeface="Arial" panose="020B0604020202020204" pitchFamily="34" charset="0"/>
              <a:buChar char="•"/>
            </a:pPr>
            <a:r>
              <a:rPr lang="en-US" dirty="0"/>
              <a:t>The High-Risk and Growth portfolios closely follow.</a:t>
            </a:r>
            <a:endParaRPr lang="en-AU" dirty="0"/>
          </a:p>
        </p:txBody>
      </p:sp>
    </p:spTree>
    <p:extLst>
      <p:ext uri="{BB962C8B-B14F-4D97-AF65-F5344CB8AC3E}">
        <p14:creationId xmlns:p14="http://schemas.microsoft.com/office/powerpoint/2010/main" val="2715304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C55E-BCAC-181C-6049-19C04361647A}"/>
              </a:ext>
            </a:extLst>
          </p:cNvPr>
          <p:cNvSpPr txBox="1">
            <a:spLocks/>
          </p:cNvSpPr>
          <p:nvPr/>
        </p:nvSpPr>
        <p:spPr>
          <a:xfrm>
            <a:off x="737540" y="579120"/>
            <a:ext cx="3961460" cy="7213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Monte Carlo </a:t>
            </a:r>
            <a:endParaRPr lang="en-IN" sz="3200" dirty="0"/>
          </a:p>
        </p:txBody>
      </p:sp>
      <p:sp>
        <p:nvSpPr>
          <p:cNvPr id="5" name="TextBox 4">
            <a:extLst>
              <a:ext uri="{FF2B5EF4-FFF2-40B4-BE49-F238E27FC236}">
                <a16:creationId xmlns:a16="http://schemas.microsoft.com/office/drawing/2014/main" id="{59B3F287-0657-6516-8957-F7720830E022}"/>
              </a:ext>
            </a:extLst>
          </p:cNvPr>
          <p:cNvSpPr txBox="1"/>
          <p:nvPr/>
        </p:nvSpPr>
        <p:spPr>
          <a:xfrm>
            <a:off x="673100" y="1300480"/>
            <a:ext cx="10426700" cy="369332"/>
          </a:xfrm>
          <a:prstGeom prst="rect">
            <a:avLst/>
          </a:prstGeom>
          <a:noFill/>
        </p:spPr>
        <p:txBody>
          <a:bodyPr wrap="square">
            <a:spAutoFit/>
          </a:bodyPr>
          <a:lstStyle/>
          <a:p>
            <a:pPr marL="285750" indent="-285750">
              <a:buFont typeface="Arial" panose="020B0604020202020204" pitchFamily="34" charset="0"/>
              <a:buChar char="•"/>
            </a:pPr>
            <a:r>
              <a:rPr lang="en-US" dirty="0"/>
              <a:t>$20,000 initial investment over 5 years (1260 trading days) over 10,000 simulations</a:t>
            </a:r>
            <a:endParaRPr lang="en-AU" dirty="0"/>
          </a:p>
        </p:txBody>
      </p:sp>
      <p:graphicFrame>
        <p:nvGraphicFramePr>
          <p:cNvPr id="3" name="Content Placeholder 10">
            <a:extLst>
              <a:ext uri="{FF2B5EF4-FFF2-40B4-BE49-F238E27FC236}">
                <a16:creationId xmlns:a16="http://schemas.microsoft.com/office/drawing/2014/main" id="{8204CC3F-FCBA-BC75-9650-6CB475766A61}"/>
              </a:ext>
            </a:extLst>
          </p:cNvPr>
          <p:cNvGraphicFramePr>
            <a:graphicFrameLocks/>
          </p:cNvGraphicFramePr>
          <p:nvPr>
            <p:extLst>
              <p:ext uri="{D42A27DB-BD31-4B8C-83A1-F6EECF244321}">
                <p14:modId xmlns:p14="http://schemas.microsoft.com/office/powerpoint/2010/main" val="2915000059"/>
              </p:ext>
            </p:extLst>
          </p:nvPr>
        </p:nvGraphicFramePr>
        <p:xfrm>
          <a:off x="1399540" y="2321560"/>
          <a:ext cx="9392920" cy="3235960"/>
        </p:xfrm>
        <a:graphic>
          <a:graphicData uri="http://schemas.openxmlformats.org/drawingml/2006/table">
            <a:tbl>
              <a:tblPr firstRow="1" bandRow="1">
                <a:tableStyleId>{22838BEF-8BB2-4498-84A7-C5851F593DF1}</a:tableStyleId>
              </a:tblPr>
              <a:tblGrid>
                <a:gridCol w="4411205">
                  <a:extLst>
                    <a:ext uri="{9D8B030D-6E8A-4147-A177-3AD203B41FA5}">
                      <a16:colId xmlns:a16="http://schemas.microsoft.com/office/drawing/2014/main" val="3676138045"/>
                    </a:ext>
                  </a:extLst>
                </a:gridCol>
                <a:gridCol w="2482355">
                  <a:extLst>
                    <a:ext uri="{9D8B030D-6E8A-4147-A177-3AD203B41FA5}">
                      <a16:colId xmlns:a16="http://schemas.microsoft.com/office/drawing/2014/main" val="3609700676"/>
                    </a:ext>
                  </a:extLst>
                </a:gridCol>
                <a:gridCol w="2499360">
                  <a:extLst>
                    <a:ext uri="{9D8B030D-6E8A-4147-A177-3AD203B41FA5}">
                      <a16:colId xmlns:a16="http://schemas.microsoft.com/office/drawing/2014/main" val="3811264441"/>
                    </a:ext>
                  </a:extLst>
                </a:gridCol>
              </a:tblGrid>
              <a:tr h="370840">
                <a:tc>
                  <a:txBody>
                    <a:bodyPr/>
                    <a:lstStyle/>
                    <a:p>
                      <a:r>
                        <a:rPr lang="en-AU" dirty="0"/>
                        <a:t>Portfolio</a:t>
                      </a:r>
                    </a:p>
                  </a:txBody>
                  <a:tcPr/>
                </a:tc>
                <a:tc>
                  <a:txBody>
                    <a:bodyPr/>
                    <a:lstStyle/>
                    <a:p>
                      <a:r>
                        <a:rPr lang="en-AU" dirty="0"/>
                        <a:t>95% Confidence Interval - Lower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95% Confidence Interval - Upper</a:t>
                      </a:r>
                    </a:p>
                  </a:txBody>
                  <a:tcPr/>
                </a:tc>
                <a:extLst>
                  <a:ext uri="{0D108BD9-81ED-4DB2-BD59-A6C34878D82A}">
                    <a16:rowId xmlns:a16="http://schemas.microsoft.com/office/drawing/2014/main" val="2655510111"/>
                  </a:ext>
                </a:extLst>
              </a:tr>
              <a:tr h="370840">
                <a:tc>
                  <a:txBody>
                    <a:bodyPr/>
                    <a:lstStyle/>
                    <a:p>
                      <a:r>
                        <a:rPr lang="en-AU" b="1" dirty="0"/>
                        <a:t>S&amp;P 500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dk1"/>
                          </a:solidFill>
                          <a:effectLst/>
                          <a:latin typeface="+mn-lt"/>
                          <a:ea typeface="+mn-ea"/>
                          <a:cs typeface="+mn-cs"/>
                        </a:rPr>
                        <a:t>$12,381.59</a:t>
                      </a:r>
                      <a:endParaRPr lang="en-IN" sz="1800" b="0" kern="1200" dirty="0">
                        <a:solidFill>
                          <a:schemeClr val="dk1"/>
                        </a:solidFill>
                        <a:effectLst/>
                        <a:latin typeface="+mn-lt"/>
                        <a:ea typeface="+mn-ea"/>
                        <a:cs typeface="+mn-cs"/>
                      </a:endParaRPr>
                    </a:p>
                  </a:txBody>
                  <a:tcPr/>
                </a:tc>
                <a:tc>
                  <a:txBody>
                    <a:bodyPr/>
                    <a:lstStyle/>
                    <a:p>
                      <a:r>
                        <a:rPr lang="en-IN" sz="1800" b="1" kern="1200" dirty="0">
                          <a:solidFill>
                            <a:schemeClr val="dk1"/>
                          </a:solidFill>
                          <a:effectLst/>
                          <a:latin typeface="+mn-lt"/>
                          <a:ea typeface="+mn-ea"/>
                          <a:cs typeface="+mn-cs"/>
                        </a:rPr>
                        <a:t>$81,655.76</a:t>
                      </a:r>
                      <a:endParaRPr lang="en-IN"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410451947"/>
                  </a:ext>
                </a:extLst>
              </a:tr>
              <a:tr h="370840">
                <a:tc>
                  <a:txBody>
                    <a:bodyPr/>
                    <a:lstStyle/>
                    <a:p>
                      <a:r>
                        <a:rPr lang="en-AU" dirty="0"/>
                        <a:t>Low-Beta</a:t>
                      </a:r>
                    </a:p>
                  </a:txBody>
                  <a:tcPr/>
                </a:tc>
                <a:tc>
                  <a:txBody>
                    <a:bodyPr/>
                    <a:lstStyle/>
                    <a:p>
                      <a:r>
                        <a:rPr lang="en-AU" dirty="0"/>
                        <a:t>$32,584.44</a:t>
                      </a:r>
                    </a:p>
                  </a:txBody>
                  <a:tcPr/>
                </a:tc>
                <a:tc>
                  <a:txBody>
                    <a:bodyPr/>
                    <a:lstStyle/>
                    <a:p>
                      <a:r>
                        <a:rPr lang="en-AU" dirty="0"/>
                        <a:t>$87,695.01</a:t>
                      </a:r>
                    </a:p>
                  </a:txBody>
                  <a:tcPr/>
                </a:tc>
                <a:extLst>
                  <a:ext uri="{0D108BD9-81ED-4DB2-BD59-A6C34878D82A}">
                    <a16:rowId xmlns:a16="http://schemas.microsoft.com/office/drawing/2014/main" val="2025604870"/>
                  </a:ext>
                </a:extLst>
              </a:tr>
              <a:tr h="370840">
                <a:tc>
                  <a:txBody>
                    <a:bodyPr/>
                    <a:lstStyle/>
                    <a:p>
                      <a:r>
                        <a:rPr lang="en-AU" dirty="0"/>
                        <a:t>Moderate-Risk</a:t>
                      </a:r>
                    </a:p>
                  </a:txBody>
                  <a:tcPr/>
                </a:tc>
                <a:tc>
                  <a:txBody>
                    <a:bodyPr/>
                    <a:lstStyle/>
                    <a:p>
                      <a:r>
                        <a:rPr lang="en-AU" dirty="0"/>
                        <a:t>$50,260.76</a:t>
                      </a:r>
                    </a:p>
                  </a:txBody>
                  <a:tcPr/>
                </a:tc>
                <a:tc>
                  <a:txBody>
                    <a:bodyPr/>
                    <a:lstStyle/>
                    <a:p>
                      <a:r>
                        <a:rPr lang="en-AU" dirty="0"/>
                        <a:t>$267,874.6</a:t>
                      </a:r>
                    </a:p>
                  </a:txBody>
                  <a:tcPr/>
                </a:tc>
                <a:extLst>
                  <a:ext uri="{0D108BD9-81ED-4DB2-BD59-A6C34878D82A}">
                    <a16:rowId xmlns:a16="http://schemas.microsoft.com/office/drawing/2014/main" val="2547982432"/>
                  </a:ext>
                </a:extLst>
              </a:tr>
              <a:tr h="370840">
                <a:tc>
                  <a:txBody>
                    <a:bodyPr/>
                    <a:lstStyle/>
                    <a:p>
                      <a:r>
                        <a:rPr lang="en-AU" dirty="0"/>
                        <a:t>Traditional Companies</a:t>
                      </a:r>
                    </a:p>
                  </a:txBody>
                  <a:tcPr/>
                </a:tc>
                <a:tc>
                  <a:txBody>
                    <a:bodyPr/>
                    <a:lstStyle/>
                    <a:p>
                      <a:r>
                        <a:rPr lang="en-IN" sz="1800" b="0" kern="1200" dirty="0">
                          <a:solidFill>
                            <a:schemeClr val="dk1"/>
                          </a:solidFill>
                          <a:effectLst/>
                          <a:latin typeface="+mn-lt"/>
                          <a:ea typeface="+mn-ea"/>
                          <a:cs typeface="+mn-cs"/>
                        </a:rPr>
                        <a:t>$31,024.06</a:t>
                      </a:r>
                    </a:p>
                  </a:txBody>
                  <a:tcPr/>
                </a:tc>
                <a:tc>
                  <a:txBody>
                    <a:bodyPr/>
                    <a:lstStyle/>
                    <a:p>
                      <a:r>
                        <a:rPr lang="en-IN" sz="1800" b="0" kern="1200" dirty="0">
                          <a:solidFill>
                            <a:schemeClr val="dk1"/>
                          </a:solidFill>
                          <a:effectLst/>
                          <a:latin typeface="+mn-lt"/>
                          <a:ea typeface="+mn-ea"/>
                          <a:cs typeface="+mn-cs"/>
                        </a:rPr>
                        <a:t>$97,972.13</a:t>
                      </a:r>
                    </a:p>
                  </a:txBody>
                  <a:tcPr/>
                </a:tc>
                <a:extLst>
                  <a:ext uri="{0D108BD9-81ED-4DB2-BD59-A6C34878D82A}">
                    <a16:rowId xmlns:a16="http://schemas.microsoft.com/office/drawing/2014/main" val="982126113"/>
                  </a:ext>
                </a:extLst>
              </a:tr>
              <a:tr h="370840">
                <a:tc>
                  <a:txBody>
                    <a:bodyPr/>
                    <a:lstStyle/>
                    <a:p>
                      <a:r>
                        <a:rPr lang="en-AU" dirty="0"/>
                        <a:t>Growth</a:t>
                      </a:r>
                    </a:p>
                  </a:txBody>
                  <a:tcPr/>
                </a:tc>
                <a:tc>
                  <a:txBody>
                    <a:bodyPr/>
                    <a:lstStyle/>
                    <a:p>
                      <a:r>
                        <a:rPr lang="en-IN" sz="1800" b="0" kern="1200" dirty="0">
                          <a:solidFill>
                            <a:schemeClr val="dk1"/>
                          </a:solidFill>
                          <a:effectLst/>
                          <a:latin typeface="+mn-lt"/>
                          <a:ea typeface="+mn-ea"/>
                          <a:cs typeface="+mn-cs"/>
                        </a:rPr>
                        <a:t>$51,547.33</a:t>
                      </a:r>
                    </a:p>
                  </a:txBody>
                  <a:tcPr/>
                </a:tc>
                <a:tc>
                  <a:txBody>
                    <a:bodyPr/>
                    <a:lstStyle/>
                    <a:p>
                      <a:r>
                        <a:rPr lang="en-IN" sz="1800" b="0" kern="1200" dirty="0">
                          <a:solidFill>
                            <a:schemeClr val="dk1"/>
                          </a:solidFill>
                          <a:effectLst/>
                          <a:latin typeface="+mn-lt"/>
                          <a:ea typeface="+mn-ea"/>
                          <a:cs typeface="+mn-cs"/>
                        </a:rPr>
                        <a:t>$524,025.9</a:t>
                      </a:r>
                    </a:p>
                  </a:txBody>
                  <a:tcPr/>
                </a:tc>
                <a:extLst>
                  <a:ext uri="{0D108BD9-81ED-4DB2-BD59-A6C34878D82A}">
                    <a16:rowId xmlns:a16="http://schemas.microsoft.com/office/drawing/2014/main" val="3200786982"/>
                  </a:ext>
                </a:extLst>
              </a:tr>
              <a:tr h="370840">
                <a:tc>
                  <a:txBody>
                    <a:bodyPr/>
                    <a:lstStyle/>
                    <a:p>
                      <a:r>
                        <a:rPr lang="en-AU" dirty="0"/>
                        <a:t>High-Risk</a:t>
                      </a:r>
                    </a:p>
                  </a:txBody>
                  <a:tcPr/>
                </a:tc>
                <a:tc>
                  <a:txBody>
                    <a:bodyPr/>
                    <a:lstStyle/>
                    <a:p>
                      <a:r>
                        <a:rPr lang="en-AU" dirty="0"/>
                        <a:t>$52,601.12</a:t>
                      </a:r>
                    </a:p>
                  </a:txBody>
                  <a:tcPr/>
                </a:tc>
                <a:tc>
                  <a:txBody>
                    <a:bodyPr/>
                    <a:lstStyle/>
                    <a:p>
                      <a:r>
                        <a:rPr lang="en-IN" sz="1800" b="0" kern="1200" dirty="0">
                          <a:solidFill>
                            <a:schemeClr val="dk1"/>
                          </a:solidFill>
                          <a:effectLst/>
                          <a:latin typeface="+mn-lt"/>
                          <a:ea typeface="+mn-ea"/>
                          <a:cs typeface="+mn-cs"/>
                        </a:rPr>
                        <a:t>$239,269.63</a:t>
                      </a:r>
                    </a:p>
                  </a:txBody>
                  <a:tcPr/>
                </a:tc>
                <a:extLst>
                  <a:ext uri="{0D108BD9-81ED-4DB2-BD59-A6C34878D82A}">
                    <a16:rowId xmlns:a16="http://schemas.microsoft.com/office/drawing/2014/main" val="859913790"/>
                  </a:ext>
                </a:extLst>
              </a:tr>
              <a:tr h="370840">
                <a:tc>
                  <a:txBody>
                    <a:bodyPr/>
                    <a:lstStyle/>
                    <a:p>
                      <a:r>
                        <a:rPr lang="en-AU" dirty="0"/>
                        <a:t>Combination of 5 (equally distributed)</a:t>
                      </a:r>
                    </a:p>
                  </a:txBody>
                  <a:tcPr/>
                </a:tc>
                <a:tc>
                  <a:txBody>
                    <a:bodyPr/>
                    <a:lstStyle/>
                    <a:p>
                      <a:r>
                        <a:rPr lang="en-IN" sz="1800" b="0" kern="1200" dirty="0">
                          <a:solidFill>
                            <a:schemeClr val="dk1"/>
                          </a:solidFill>
                          <a:effectLst/>
                        </a:rPr>
                        <a:t>$41,787.31</a:t>
                      </a:r>
                      <a:endParaRPr lang="en-I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effectLst/>
                          <a:latin typeface="+mn-lt"/>
                          <a:ea typeface="+mn-ea"/>
                          <a:cs typeface="+mn-cs"/>
                        </a:rPr>
                        <a:t>$143,166.21</a:t>
                      </a:r>
                    </a:p>
                  </a:txBody>
                  <a:tcPr/>
                </a:tc>
                <a:extLst>
                  <a:ext uri="{0D108BD9-81ED-4DB2-BD59-A6C34878D82A}">
                    <a16:rowId xmlns:a16="http://schemas.microsoft.com/office/drawing/2014/main" val="2902609155"/>
                  </a:ext>
                </a:extLst>
              </a:tr>
            </a:tbl>
          </a:graphicData>
        </a:graphic>
      </p:graphicFrame>
    </p:spTree>
    <p:extLst>
      <p:ext uri="{BB962C8B-B14F-4D97-AF65-F5344CB8AC3E}">
        <p14:creationId xmlns:p14="http://schemas.microsoft.com/office/powerpoint/2010/main" val="1755652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C55E-BCAC-181C-6049-19C04361647A}"/>
              </a:ext>
            </a:extLst>
          </p:cNvPr>
          <p:cNvSpPr txBox="1">
            <a:spLocks/>
          </p:cNvSpPr>
          <p:nvPr/>
        </p:nvSpPr>
        <p:spPr>
          <a:xfrm>
            <a:off x="737540" y="579120"/>
            <a:ext cx="3961460" cy="7213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Conclusions</a:t>
            </a:r>
            <a:endParaRPr lang="en-IN" sz="3200" dirty="0"/>
          </a:p>
        </p:txBody>
      </p:sp>
      <p:sp>
        <p:nvSpPr>
          <p:cNvPr id="5" name="TextBox 4">
            <a:extLst>
              <a:ext uri="{FF2B5EF4-FFF2-40B4-BE49-F238E27FC236}">
                <a16:creationId xmlns:a16="http://schemas.microsoft.com/office/drawing/2014/main" id="{59B3F287-0657-6516-8957-F7720830E022}"/>
              </a:ext>
            </a:extLst>
          </p:cNvPr>
          <p:cNvSpPr txBox="1"/>
          <p:nvPr/>
        </p:nvSpPr>
        <p:spPr>
          <a:xfrm>
            <a:off x="3470580" y="4485640"/>
            <a:ext cx="8531860"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t>Users can mix and match strategies to align with their risk and reward preferences.</a:t>
            </a:r>
          </a:p>
          <a:p>
            <a:pPr marL="285750" indent="-285750">
              <a:lnSpc>
                <a:spcPct val="150000"/>
              </a:lnSpc>
              <a:buFont typeface="Arial" panose="020B0604020202020204" pitchFamily="34" charset="0"/>
              <a:buChar char="•"/>
            </a:pPr>
            <a:r>
              <a:rPr lang="en-US" dirty="0"/>
              <a:t>Strategies exhibit low correlation, reducing overall risk.</a:t>
            </a:r>
          </a:p>
          <a:p>
            <a:pPr marL="285750" indent="-285750">
              <a:lnSpc>
                <a:spcPct val="150000"/>
              </a:lnSpc>
              <a:buFont typeface="Arial" panose="020B0604020202020204" pitchFamily="34" charset="0"/>
              <a:buChar char="•"/>
            </a:pPr>
            <a:r>
              <a:rPr lang="en-US" dirty="0"/>
              <a:t>Portfolios offer exposure to various industries.</a:t>
            </a:r>
          </a:p>
          <a:p>
            <a:pPr marL="285750" indent="-285750">
              <a:lnSpc>
                <a:spcPct val="150000"/>
              </a:lnSpc>
              <a:buFont typeface="Arial" panose="020B0604020202020204" pitchFamily="34" charset="0"/>
              <a:buChar char="•"/>
            </a:pPr>
            <a:r>
              <a:rPr lang="en-US" dirty="0"/>
              <a:t>Significantly outperforms the S&amp;P 500 in risk-adjusted returns.</a:t>
            </a:r>
            <a:endParaRPr lang="en-AU" dirty="0"/>
          </a:p>
        </p:txBody>
      </p:sp>
      <p:sp>
        <p:nvSpPr>
          <p:cNvPr id="4" name="TextBox 3">
            <a:extLst>
              <a:ext uri="{FF2B5EF4-FFF2-40B4-BE49-F238E27FC236}">
                <a16:creationId xmlns:a16="http://schemas.microsoft.com/office/drawing/2014/main" id="{1D6671F4-9AC3-9DC4-1365-984354996939}"/>
              </a:ext>
            </a:extLst>
          </p:cNvPr>
          <p:cNvSpPr txBox="1"/>
          <p:nvPr/>
        </p:nvSpPr>
        <p:spPr>
          <a:xfrm>
            <a:off x="701980" y="1442720"/>
            <a:ext cx="10733100"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t>Moderate-Risk Portfolio stood out among the crowd with a good risk-to-return value.</a:t>
            </a:r>
          </a:p>
          <a:p>
            <a:pPr marL="285750" indent="-285750">
              <a:lnSpc>
                <a:spcPct val="150000"/>
              </a:lnSpc>
              <a:buFont typeface="Arial" panose="020B0604020202020204" pitchFamily="34" charset="0"/>
              <a:buChar char="•"/>
            </a:pPr>
            <a:r>
              <a:rPr lang="en-US" dirty="0"/>
              <a:t>All the defined portfolios outperform the S&amp;P 500 index.</a:t>
            </a:r>
          </a:p>
          <a:p>
            <a:pPr marL="285750" indent="-285750">
              <a:lnSpc>
                <a:spcPct val="150000"/>
              </a:lnSpc>
              <a:buFont typeface="Arial" panose="020B0604020202020204" pitchFamily="34" charset="0"/>
              <a:buChar char="•"/>
            </a:pPr>
            <a:r>
              <a:rPr lang="en-US" dirty="0"/>
              <a:t>The Low-Risk portfolio although less volatile and riskier than the S&amp;P 500 offers comparatively better returns.</a:t>
            </a:r>
          </a:p>
          <a:p>
            <a:pPr marL="285750" indent="-285750">
              <a:lnSpc>
                <a:spcPct val="150000"/>
              </a:lnSpc>
              <a:buFont typeface="Arial" panose="020B0604020202020204" pitchFamily="34" charset="0"/>
              <a:buChar char="•"/>
            </a:pPr>
            <a:r>
              <a:rPr lang="en-US" dirty="0"/>
              <a:t>Growth portfolio indicates a possible mammoth return over the five-year tenure. </a:t>
            </a:r>
            <a:endParaRPr lang="en-AU" dirty="0"/>
          </a:p>
        </p:txBody>
      </p:sp>
      <p:sp>
        <p:nvSpPr>
          <p:cNvPr id="6" name="Title 1">
            <a:extLst>
              <a:ext uri="{FF2B5EF4-FFF2-40B4-BE49-F238E27FC236}">
                <a16:creationId xmlns:a16="http://schemas.microsoft.com/office/drawing/2014/main" id="{3BA0559E-9178-92F2-DC0A-46CA7ACD42DB}"/>
              </a:ext>
            </a:extLst>
          </p:cNvPr>
          <p:cNvSpPr txBox="1">
            <a:spLocks/>
          </p:cNvSpPr>
          <p:nvPr/>
        </p:nvSpPr>
        <p:spPr>
          <a:xfrm>
            <a:off x="1712900" y="5054600"/>
            <a:ext cx="1644980" cy="7213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Benefits</a:t>
            </a:r>
            <a:endParaRPr lang="en-IN" sz="3200" dirty="0"/>
          </a:p>
        </p:txBody>
      </p:sp>
    </p:spTree>
    <p:extLst>
      <p:ext uri="{BB962C8B-B14F-4D97-AF65-F5344CB8AC3E}">
        <p14:creationId xmlns:p14="http://schemas.microsoft.com/office/powerpoint/2010/main" val="4261348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C55E-BCAC-181C-6049-19C04361647A}"/>
              </a:ext>
            </a:extLst>
          </p:cNvPr>
          <p:cNvSpPr txBox="1">
            <a:spLocks/>
          </p:cNvSpPr>
          <p:nvPr/>
        </p:nvSpPr>
        <p:spPr>
          <a:xfrm>
            <a:off x="737540" y="579120"/>
            <a:ext cx="3961460" cy="7213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Future Scope</a:t>
            </a:r>
            <a:endParaRPr lang="en-IN" sz="3200" dirty="0"/>
          </a:p>
        </p:txBody>
      </p:sp>
      <p:sp>
        <p:nvSpPr>
          <p:cNvPr id="4" name="TextBox 3">
            <a:extLst>
              <a:ext uri="{FF2B5EF4-FFF2-40B4-BE49-F238E27FC236}">
                <a16:creationId xmlns:a16="http://schemas.microsoft.com/office/drawing/2014/main" id="{1D6671F4-9AC3-9DC4-1365-984354996939}"/>
              </a:ext>
            </a:extLst>
          </p:cNvPr>
          <p:cNvSpPr txBox="1"/>
          <p:nvPr/>
        </p:nvSpPr>
        <p:spPr>
          <a:xfrm>
            <a:off x="737540" y="1488440"/>
            <a:ext cx="10733100" cy="2308324"/>
          </a:xfrm>
          <a:prstGeom prst="rect">
            <a:avLst/>
          </a:prstGeom>
          <a:noFill/>
        </p:spPr>
        <p:txBody>
          <a:bodyPr wrap="square">
            <a:spAutoFit/>
          </a:bodyPr>
          <a:lstStyle/>
          <a:p>
            <a:pPr marL="285750" indent="-285750">
              <a:buFont typeface="Arial" panose="020B0604020202020204" pitchFamily="34" charset="0"/>
              <a:buChar char="•"/>
            </a:pPr>
            <a:r>
              <a:rPr lang="en-US" dirty="0"/>
              <a:t>Automation of portfolio construction to disable any user bias or errors.</a:t>
            </a:r>
            <a:br>
              <a:rPr lang="en-US" dirty="0"/>
            </a:br>
            <a:endParaRPr lang="en-US" dirty="0"/>
          </a:p>
          <a:p>
            <a:pPr marL="285750" indent="-285750">
              <a:buFont typeface="Arial" panose="020B0604020202020204" pitchFamily="34" charset="0"/>
              <a:buChar char="•"/>
            </a:pPr>
            <a:r>
              <a:rPr lang="en-US" dirty="0"/>
              <a:t>Caution: Our portfolios carry inherent risks since they rely solely on long equity strategies. During equity drawdowns, our portfolios are susceptible to impact. To mitigate this bias, exploring the addition of short strategies is a potential avenue.</a:t>
            </a:r>
            <a:br>
              <a:rPr lang="en-US" dirty="0"/>
            </a:br>
            <a:endParaRPr lang="en-US" dirty="0"/>
          </a:p>
          <a:p>
            <a:pPr marL="285750" indent="-285750">
              <a:buFont typeface="Arial" panose="020B0604020202020204" pitchFamily="34" charset="0"/>
              <a:buChar char="•"/>
            </a:pPr>
            <a:r>
              <a:rPr lang="en-US" dirty="0"/>
              <a:t>Issues Faced: Certain stocks had a limited data range of only 2-3 years, leading to unrealistic Monte Carlo results. Consequently, we substituted them with the next most suitable alternatives.</a:t>
            </a:r>
            <a:endParaRPr lang="en-AU" dirty="0"/>
          </a:p>
        </p:txBody>
      </p:sp>
    </p:spTree>
    <p:extLst>
      <p:ext uri="{BB962C8B-B14F-4D97-AF65-F5344CB8AC3E}">
        <p14:creationId xmlns:p14="http://schemas.microsoft.com/office/powerpoint/2010/main" val="1664833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8990-E903-B0A3-9432-01CCCB5D9DE8}"/>
              </a:ext>
            </a:extLst>
          </p:cNvPr>
          <p:cNvSpPr txBox="1">
            <a:spLocks/>
          </p:cNvSpPr>
          <p:nvPr/>
        </p:nvSpPr>
        <p:spPr>
          <a:xfrm>
            <a:off x="774700" y="742654"/>
            <a:ext cx="6718300" cy="22199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Now that you have seen the Strategy, Would you like to Invest?</a:t>
            </a:r>
            <a:endParaRPr lang="en-IN" dirty="0"/>
          </a:p>
        </p:txBody>
      </p:sp>
      <p:pic>
        <p:nvPicPr>
          <p:cNvPr id="3" name="Picture 6" descr="Shut-up-and-take-my-money GIFs - Get the best GIF on GIPHY">
            <a:extLst>
              <a:ext uri="{FF2B5EF4-FFF2-40B4-BE49-F238E27FC236}">
                <a16:creationId xmlns:a16="http://schemas.microsoft.com/office/drawing/2014/main" id="{AC53F2CD-7B03-A37E-ACAD-EEFF741C6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9120" y="2911814"/>
            <a:ext cx="6057900" cy="3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243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Jordan Belfort Leonardo Di Caprio GIF - Jordan Belfort Leonardo Di Caprio  Wolf Of Wall Street - Discover &amp; Share GIFs">
            <a:extLst>
              <a:ext uri="{FF2B5EF4-FFF2-40B4-BE49-F238E27FC236}">
                <a16:creationId xmlns:a16="http://schemas.microsoft.com/office/drawing/2014/main" id="{4742E782-525A-3045-92B0-3F28DB210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6013" y="2743200"/>
            <a:ext cx="6086847" cy="298231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45614132-51A0-D40A-D680-0B6603C424D4}"/>
              </a:ext>
            </a:extLst>
          </p:cNvPr>
          <p:cNvSpPr txBox="1">
            <a:spLocks/>
          </p:cNvSpPr>
          <p:nvPr/>
        </p:nvSpPr>
        <p:spPr>
          <a:xfrm>
            <a:off x="739140" y="1524000"/>
            <a:ext cx="570738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talk about Money!</a:t>
            </a:r>
            <a:endParaRPr lang="en-IN" dirty="0"/>
          </a:p>
        </p:txBody>
      </p:sp>
    </p:spTree>
    <p:extLst>
      <p:ext uri="{BB962C8B-B14F-4D97-AF65-F5344CB8AC3E}">
        <p14:creationId xmlns:p14="http://schemas.microsoft.com/office/powerpoint/2010/main" val="2128278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7FC21E-0FFB-B07B-443B-17B8B13F0684}"/>
              </a:ext>
            </a:extLst>
          </p:cNvPr>
          <p:cNvSpPr txBox="1"/>
          <p:nvPr/>
        </p:nvSpPr>
        <p:spPr>
          <a:xfrm>
            <a:off x="1038860" y="1605916"/>
            <a:ext cx="10279380" cy="4339650"/>
          </a:xfrm>
          <a:prstGeom prst="rect">
            <a:avLst/>
          </a:prstGeom>
          <a:noFill/>
        </p:spPr>
        <p:txBody>
          <a:bodyPr wrap="square">
            <a:spAutoFit/>
          </a:bodyPr>
          <a:lstStyle/>
          <a:p>
            <a:r>
              <a:rPr lang="en-US" sz="2000" b="1" dirty="0"/>
              <a:t>Objective</a:t>
            </a:r>
            <a:r>
              <a:rPr lang="en-US" sz="2000" dirty="0"/>
              <a:t>: Develop a foundational algorithm for quantitative assessment of investment portfolios.</a:t>
            </a:r>
            <a:br>
              <a:rPr lang="en-US" sz="2000" dirty="0"/>
            </a:br>
            <a:endParaRPr lang="en-US" sz="2000" dirty="0"/>
          </a:p>
          <a:p>
            <a:endParaRPr lang="en-US" dirty="0"/>
          </a:p>
          <a:p>
            <a:pPr marL="285750" indent="-285750">
              <a:buFont typeface="Arial" panose="020B0604020202020204" pitchFamily="34" charset="0"/>
              <a:buChar char="•"/>
            </a:pPr>
            <a:r>
              <a:rPr lang="en-US" b="1" dirty="0"/>
              <a:t>Quantitative Assessment</a:t>
            </a:r>
            <a:r>
              <a:rPr lang="en-US" dirty="0"/>
              <a:t>: Create a robust algorithm to evaluate predefined investment portfolios, providing data-driven insights - Compare the five portfolios against the S&amp;P 500 Index to gauge their performance and potential.</a:t>
            </a:r>
          </a:p>
          <a:p>
            <a:endParaRPr lang="en-US" dirty="0"/>
          </a:p>
          <a:p>
            <a:pPr marL="285750" indent="-285750">
              <a:buFont typeface="Arial" panose="020B0604020202020204" pitchFamily="34" charset="0"/>
              <a:buChar char="•"/>
            </a:pPr>
            <a:r>
              <a:rPr lang="en-US" b="1" dirty="0"/>
              <a:t>Monte Carlo Simulation</a:t>
            </a:r>
            <a:r>
              <a:rPr lang="en-US" dirty="0"/>
              <a:t>: Employ Monte Carlo simulation to project expected returns for portfolios, establishing confidence intervals for an initial investment of </a:t>
            </a:r>
            <a:r>
              <a:rPr lang="en-US" b="1" dirty="0"/>
              <a:t>$20,000</a:t>
            </a:r>
            <a:r>
              <a:rPr lang="en-US" dirty="0"/>
              <a:t>.</a:t>
            </a:r>
          </a:p>
          <a:p>
            <a:endParaRPr lang="en-US" dirty="0"/>
          </a:p>
          <a:p>
            <a:endParaRPr lang="en-US" dirty="0"/>
          </a:p>
          <a:p>
            <a:r>
              <a:rPr lang="en-US" b="1" dirty="0"/>
              <a:t>Data Source and Analysis</a:t>
            </a:r>
            <a:r>
              <a:rPr lang="en-US" dirty="0"/>
              <a:t>: Utilize stock data extracted from Yahoo Financials, focusing on a five-year timeframe from the current date. Note that simulation results may vary based on the chosen analysis timeframe.</a:t>
            </a:r>
            <a:endParaRPr lang="en-IN" dirty="0"/>
          </a:p>
        </p:txBody>
      </p:sp>
      <p:sp>
        <p:nvSpPr>
          <p:cNvPr id="6" name="Title 1">
            <a:extLst>
              <a:ext uri="{FF2B5EF4-FFF2-40B4-BE49-F238E27FC236}">
                <a16:creationId xmlns:a16="http://schemas.microsoft.com/office/drawing/2014/main" id="{0AA501EB-1DE1-49F8-D623-AC4BE7726064}"/>
              </a:ext>
            </a:extLst>
          </p:cNvPr>
          <p:cNvSpPr txBox="1">
            <a:spLocks/>
          </p:cNvSpPr>
          <p:nvPr/>
        </p:nvSpPr>
        <p:spPr>
          <a:xfrm>
            <a:off x="1038860" y="574040"/>
            <a:ext cx="2344420" cy="7213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Overview</a:t>
            </a:r>
            <a:endParaRPr lang="en-IN" sz="3200" dirty="0"/>
          </a:p>
        </p:txBody>
      </p:sp>
    </p:spTree>
    <p:extLst>
      <p:ext uri="{BB962C8B-B14F-4D97-AF65-F5344CB8AC3E}">
        <p14:creationId xmlns:p14="http://schemas.microsoft.com/office/powerpoint/2010/main" val="2961593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9E6B4-C14C-F047-5120-0A0E8E5F2C22}"/>
              </a:ext>
            </a:extLst>
          </p:cNvPr>
          <p:cNvSpPr txBox="1">
            <a:spLocks/>
          </p:cNvSpPr>
          <p:nvPr/>
        </p:nvSpPr>
        <p:spPr>
          <a:xfrm>
            <a:off x="866140" y="640736"/>
            <a:ext cx="2344420" cy="7213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Strategizing</a:t>
            </a:r>
            <a:endParaRPr lang="en-IN" sz="3200" dirty="0"/>
          </a:p>
        </p:txBody>
      </p:sp>
      <p:pic>
        <p:nvPicPr>
          <p:cNvPr id="3" name="Picture 8" descr="Four of the Best Growth Hacking Case Studies">
            <a:extLst>
              <a:ext uri="{FF2B5EF4-FFF2-40B4-BE49-F238E27FC236}">
                <a16:creationId xmlns:a16="http://schemas.microsoft.com/office/drawing/2014/main" id="{AB8CFA73-4667-F69F-BC28-E13AB1E70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6689" y="4253514"/>
            <a:ext cx="4380905" cy="19495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1286465-63ED-E3B6-8609-23E6BF186CFF}"/>
              </a:ext>
            </a:extLst>
          </p:cNvPr>
          <p:cNvSpPr txBox="1"/>
          <p:nvPr/>
        </p:nvSpPr>
        <p:spPr>
          <a:xfrm>
            <a:off x="866140" y="1682155"/>
            <a:ext cx="9009380" cy="2031325"/>
          </a:xfrm>
          <a:prstGeom prst="rect">
            <a:avLst/>
          </a:prstGeom>
          <a:noFill/>
        </p:spPr>
        <p:txBody>
          <a:bodyPr wrap="square">
            <a:spAutoFit/>
          </a:bodyPr>
          <a:lstStyle/>
          <a:p>
            <a:pPr marL="285750" indent="-285750">
              <a:buFont typeface="Arial" panose="020B0604020202020204" pitchFamily="34" charset="0"/>
              <a:buChar char="•"/>
            </a:pPr>
            <a:r>
              <a:rPr lang="en-US" b="1" dirty="0"/>
              <a:t>Stage-1 - Portfolio Ideation</a:t>
            </a:r>
            <a:r>
              <a:rPr lang="en-US" dirty="0"/>
              <a:t>: Portfolios comprise a diversity of assets, including small, medium, and large-cap indexes, low beta stocks, and traditional companies. </a:t>
            </a:r>
            <a:br>
              <a:rPr lang="en-US" dirty="0"/>
            </a:br>
            <a:r>
              <a:rPr lang="en-US" dirty="0"/>
              <a:t>S&amp;P 500 is the benchmark.</a:t>
            </a:r>
            <a:br>
              <a:rPr lang="en-US" dirty="0"/>
            </a:br>
            <a:endParaRPr lang="en-US" dirty="0"/>
          </a:p>
          <a:p>
            <a:pPr marL="285750" indent="-285750">
              <a:buFont typeface="Arial" panose="020B0604020202020204" pitchFamily="34" charset="0"/>
              <a:buChar char="•"/>
            </a:pPr>
            <a:r>
              <a:rPr lang="en-US" b="1" dirty="0"/>
              <a:t>Stage-2 – Quantitative Analysis</a:t>
            </a:r>
            <a:r>
              <a:rPr lang="en-US" dirty="0"/>
              <a:t>: Volatility, Returns, Risk, and Sharpe ratios. </a:t>
            </a:r>
            <a:br>
              <a:rPr lang="en-US" dirty="0"/>
            </a:br>
            <a:endParaRPr lang="en-US" dirty="0"/>
          </a:p>
          <a:p>
            <a:pPr marL="285750" indent="-285750">
              <a:buFont typeface="Arial" panose="020B0604020202020204" pitchFamily="34" charset="0"/>
              <a:buChar char="•"/>
            </a:pPr>
            <a:r>
              <a:rPr lang="en-US" b="1" dirty="0"/>
              <a:t>Stage-3 - Monte Carlo Simulation</a:t>
            </a:r>
            <a:r>
              <a:rPr lang="en-US" dirty="0"/>
              <a:t>: Back-testing to validate our return hypotheses.</a:t>
            </a:r>
          </a:p>
        </p:txBody>
      </p:sp>
    </p:spTree>
    <p:extLst>
      <p:ext uri="{BB962C8B-B14F-4D97-AF65-F5344CB8AC3E}">
        <p14:creationId xmlns:p14="http://schemas.microsoft.com/office/powerpoint/2010/main" val="4150594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9D19FF-87D6-2877-0B88-215B2D8B2DAC}"/>
              </a:ext>
            </a:extLst>
          </p:cNvPr>
          <p:cNvSpPr txBox="1"/>
          <p:nvPr/>
        </p:nvSpPr>
        <p:spPr>
          <a:xfrm>
            <a:off x="861060" y="1544101"/>
            <a:ext cx="10071100" cy="4896853"/>
          </a:xfrm>
          <a:prstGeom prst="rect">
            <a:avLst/>
          </a:prstGeom>
          <a:noFill/>
        </p:spPr>
        <p:txBody>
          <a:bodyPr wrap="square">
            <a:spAutoFit/>
          </a:bodyPr>
          <a:lstStyle/>
          <a:p>
            <a:r>
              <a:rPr lang="en-US" b="1" dirty="0"/>
              <a:t>Portfolio Construction</a:t>
            </a:r>
            <a:br>
              <a:rPr lang="en-US" b="1" dirty="0"/>
            </a:br>
            <a:endParaRPr lang="en-US" b="1" dirty="0"/>
          </a:p>
          <a:p>
            <a:pPr marL="285750" indent="-285750">
              <a:buFont typeface="Arial" panose="020B0604020202020204" pitchFamily="34" charset="0"/>
              <a:buChar char="•"/>
            </a:pPr>
            <a:r>
              <a:rPr lang="en-US" dirty="0"/>
              <a:t>Source Diversity: Meticulously ideated and selected shares from S&amp;P 500, NASDAQ, DOW JONES, and reliable online sources.</a:t>
            </a:r>
            <a:br>
              <a:rPr lang="en-US" dirty="0"/>
            </a:br>
            <a:endParaRPr lang="en-US" dirty="0"/>
          </a:p>
          <a:p>
            <a:pPr marL="285750" indent="-285750">
              <a:buFont typeface="Arial" panose="020B0604020202020204" pitchFamily="34" charset="0"/>
              <a:buChar char="•"/>
            </a:pPr>
            <a:r>
              <a:rPr lang="en-US" dirty="0"/>
              <a:t>Correlation Minimization: Ensured no overlap with existing portfolios to minimize correlation.</a:t>
            </a:r>
          </a:p>
          <a:p>
            <a:pPr marL="285750" indent="-285750">
              <a:buFont typeface="Arial" panose="020B0604020202020204" pitchFamily="34" charset="0"/>
              <a:buChar char="•"/>
            </a:pPr>
            <a:endParaRPr lang="en-US" b="1" dirty="0"/>
          </a:p>
          <a:p>
            <a:br>
              <a:rPr lang="en-US" b="1" dirty="0"/>
            </a:br>
            <a:r>
              <a:rPr lang="en-US" b="1" dirty="0"/>
              <a:t>Rationale</a:t>
            </a:r>
          </a:p>
          <a:p>
            <a:pPr marL="285750" indent="-285750">
              <a:buFont typeface="Arial" panose="020B0604020202020204" pitchFamily="34" charset="0"/>
              <a:buChar char="•"/>
            </a:pPr>
            <a:endParaRPr lang="en-US" b="1" dirty="0"/>
          </a:p>
          <a:p>
            <a:pPr marL="285750" indent="-285750">
              <a:lnSpc>
                <a:spcPct val="150000"/>
              </a:lnSpc>
              <a:buFont typeface="Arial" panose="020B0604020202020204" pitchFamily="34" charset="0"/>
              <a:buChar char="•"/>
            </a:pPr>
            <a:r>
              <a:rPr lang="en-US" dirty="0"/>
              <a:t>Low Beta (Low-Risk): Selected lowest Beta stocks with the highest market cap from </a:t>
            </a:r>
            <a:r>
              <a:rPr lang="en-US" dirty="0" err="1">
                <a:hlinkClick r:id="rId2"/>
              </a:rPr>
              <a:t>MarketBeat</a:t>
            </a:r>
            <a:r>
              <a:rPr lang="en-US" dirty="0"/>
              <a:t>.</a:t>
            </a:r>
          </a:p>
          <a:p>
            <a:pPr marL="285750" indent="-285750">
              <a:lnSpc>
                <a:spcPct val="150000"/>
              </a:lnSpc>
              <a:buFont typeface="Arial" panose="020B0604020202020204" pitchFamily="34" charset="0"/>
              <a:buChar char="•"/>
            </a:pPr>
            <a:r>
              <a:rPr lang="en-US" dirty="0"/>
              <a:t>Moderate-Risk: Included 5 stocks each from S&amp;P Mid Cap Index and Vanguard Mid Cap Index.</a:t>
            </a:r>
          </a:p>
          <a:p>
            <a:pPr marL="285750" indent="-285750">
              <a:lnSpc>
                <a:spcPct val="150000"/>
              </a:lnSpc>
              <a:buFont typeface="Arial" panose="020B0604020202020204" pitchFamily="34" charset="0"/>
              <a:buChar char="•"/>
            </a:pPr>
            <a:r>
              <a:rPr lang="en-US" dirty="0"/>
              <a:t>Traditional Companies: Comprised the largest 10 stocks from Dow Jones Industrial Average.</a:t>
            </a:r>
          </a:p>
          <a:p>
            <a:pPr marL="285750" indent="-285750">
              <a:lnSpc>
                <a:spcPct val="150000"/>
              </a:lnSpc>
              <a:buFont typeface="Arial" panose="020B0604020202020204" pitchFamily="34" charset="0"/>
              <a:buChar char="•"/>
            </a:pPr>
            <a:r>
              <a:rPr lang="en-US" dirty="0"/>
              <a:t>High-Risk: Included 5 stocks each from S&amp;P Small Cap Index and Vanguard Small Cap Index.</a:t>
            </a:r>
          </a:p>
          <a:p>
            <a:pPr marL="285750" indent="-285750">
              <a:lnSpc>
                <a:spcPct val="150000"/>
              </a:lnSpc>
              <a:buFont typeface="Arial" panose="020B0604020202020204" pitchFamily="34" charset="0"/>
              <a:buChar char="•"/>
            </a:pPr>
            <a:r>
              <a:rPr lang="en-US" dirty="0"/>
              <a:t>Growth: Included the largest 5 stocks from S&amp;P 500 and NASDAQ.</a:t>
            </a:r>
          </a:p>
        </p:txBody>
      </p:sp>
      <p:sp>
        <p:nvSpPr>
          <p:cNvPr id="3" name="Title 1">
            <a:extLst>
              <a:ext uri="{FF2B5EF4-FFF2-40B4-BE49-F238E27FC236}">
                <a16:creationId xmlns:a16="http://schemas.microsoft.com/office/drawing/2014/main" id="{FA260D90-FAFD-6461-766D-9FF2D7E7B510}"/>
              </a:ext>
            </a:extLst>
          </p:cNvPr>
          <p:cNvSpPr txBox="1">
            <a:spLocks/>
          </p:cNvSpPr>
          <p:nvPr/>
        </p:nvSpPr>
        <p:spPr>
          <a:xfrm>
            <a:off x="861060" y="579120"/>
            <a:ext cx="4762500" cy="7213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Defining Portfolios</a:t>
            </a:r>
            <a:endParaRPr lang="en-IN" sz="3200" dirty="0"/>
          </a:p>
        </p:txBody>
      </p:sp>
    </p:spTree>
    <p:extLst>
      <p:ext uri="{BB962C8B-B14F-4D97-AF65-F5344CB8AC3E}">
        <p14:creationId xmlns:p14="http://schemas.microsoft.com/office/powerpoint/2010/main" val="826329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C55E-BCAC-181C-6049-19C04361647A}"/>
              </a:ext>
            </a:extLst>
          </p:cNvPr>
          <p:cNvSpPr txBox="1">
            <a:spLocks/>
          </p:cNvSpPr>
          <p:nvPr/>
        </p:nvSpPr>
        <p:spPr>
          <a:xfrm>
            <a:off x="861060" y="579120"/>
            <a:ext cx="4762500" cy="7213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Returns</a:t>
            </a:r>
            <a:endParaRPr lang="en-IN" sz="3200" dirty="0"/>
          </a:p>
        </p:txBody>
      </p:sp>
      <p:pic>
        <p:nvPicPr>
          <p:cNvPr id="4" name="Picture 3" descr="A graph of different colored lines&#10;&#10;Description automatically generated">
            <a:extLst>
              <a:ext uri="{FF2B5EF4-FFF2-40B4-BE49-F238E27FC236}">
                <a16:creationId xmlns:a16="http://schemas.microsoft.com/office/drawing/2014/main" id="{71D866C0-1768-ECFC-75BF-ED2364E38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5934" y="2803771"/>
            <a:ext cx="8116066" cy="3917070"/>
          </a:xfrm>
          <a:prstGeom prst="rect">
            <a:avLst/>
          </a:prstGeom>
        </p:spPr>
      </p:pic>
      <p:sp>
        <p:nvSpPr>
          <p:cNvPr id="5" name="TextBox 4">
            <a:extLst>
              <a:ext uri="{FF2B5EF4-FFF2-40B4-BE49-F238E27FC236}">
                <a16:creationId xmlns:a16="http://schemas.microsoft.com/office/drawing/2014/main" id="{59B3F287-0657-6516-8957-F7720830E022}"/>
              </a:ext>
            </a:extLst>
          </p:cNvPr>
          <p:cNvSpPr txBox="1"/>
          <p:nvPr/>
        </p:nvSpPr>
        <p:spPr>
          <a:xfrm>
            <a:off x="861060" y="1300480"/>
            <a:ext cx="10629900" cy="12958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AU" dirty="0"/>
              <a:t>The High-Risk portfolio has the highest cumulative returns followed by Growth and Moderate-Risk portfolios.</a:t>
            </a:r>
          </a:p>
          <a:p>
            <a:pPr marL="285750" indent="-285750">
              <a:lnSpc>
                <a:spcPct val="150000"/>
              </a:lnSpc>
              <a:buFont typeface="Arial" panose="020B0604020202020204" pitchFamily="34" charset="0"/>
              <a:buChar char="•"/>
            </a:pPr>
            <a:r>
              <a:rPr lang="en-AU" dirty="0"/>
              <a:t>Low-Risk and Traditional companies’ portfolio has the least alpha compared to the rest as expected. </a:t>
            </a:r>
          </a:p>
          <a:p>
            <a:pPr marL="285750" indent="-285750">
              <a:lnSpc>
                <a:spcPct val="150000"/>
              </a:lnSpc>
              <a:buFont typeface="Arial" panose="020B0604020202020204" pitchFamily="34" charset="0"/>
              <a:buChar char="•"/>
            </a:pPr>
            <a:r>
              <a:rPr lang="en-AU" dirty="0"/>
              <a:t>Surprisingly, all our portfolios outperform the S&amp;P 500.</a:t>
            </a:r>
          </a:p>
        </p:txBody>
      </p:sp>
    </p:spTree>
    <p:extLst>
      <p:ext uri="{BB962C8B-B14F-4D97-AF65-F5344CB8AC3E}">
        <p14:creationId xmlns:p14="http://schemas.microsoft.com/office/powerpoint/2010/main" val="834488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C55E-BCAC-181C-6049-19C04361647A}"/>
              </a:ext>
            </a:extLst>
          </p:cNvPr>
          <p:cNvSpPr txBox="1">
            <a:spLocks/>
          </p:cNvSpPr>
          <p:nvPr/>
        </p:nvSpPr>
        <p:spPr>
          <a:xfrm>
            <a:off x="861060" y="579120"/>
            <a:ext cx="4762500" cy="7213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Volatility</a:t>
            </a:r>
            <a:endParaRPr lang="en-IN" sz="3200" dirty="0"/>
          </a:p>
        </p:txBody>
      </p:sp>
      <p:sp>
        <p:nvSpPr>
          <p:cNvPr id="5" name="TextBox 4">
            <a:extLst>
              <a:ext uri="{FF2B5EF4-FFF2-40B4-BE49-F238E27FC236}">
                <a16:creationId xmlns:a16="http://schemas.microsoft.com/office/drawing/2014/main" id="{59B3F287-0657-6516-8957-F7720830E022}"/>
              </a:ext>
            </a:extLst>
          </p:cNvPr>
          <p:cNvSpPr txBox="1"/>
          <p:nvPr/>
        </p:nvSpPr>
        <p:spPr>
          <a:xfrm>
            <a:off x="861060" y="1442720"/>
            <a:ext cx="7937500" cy="1754326"/>
          </a:xfrm>
          <a:prstGeom prst="rect">
            <a:avLst/>
          </a:prstGeom>
          <a:noFill/>
        </p:spPr>
        <p:txBody>
          <a:bodyPr wrap="square">
            <a:spAutoFit/>
          </a:bodyPr>
          <a:lstStyle/>
          <a:p>
            <a:pPr marL="285750" indent="-285750">
              <a:buFont typeface="Arial" panose="020B0604020202020204" pitchFamily="34" charset="0"/>
              <a:buChar char="•"/>
            </a:pPr>
            <a:r>
              <a:rPr lang="en-AU" dirty="0"/>
              <a:t>Gauged using annualized standard deviation (252 trading days).</a:t>
            </a:r>
            <a:br>
              <a:rPr lang="en-AU" dirty="0"/>
            </a:br>
            <a:endParaRPr lang="en-AU" dirty="0"/>
          </a:p>
          <a:p>
            <a:pPr marL="285750" indent="-285750">
              <a:buFont typeface="Arial" panose="020B0604020202020204" pitchFamily="34" charset="0"/>
              <a:buChar char="•"/>
            </a:pPr>
            <a:r>
              <a:rPr lang="en-AU" dirty="0"/>
              <a:t>Low-Beta portfolio displays the lowest volatility – yet outperforms S&amp;P 500.</a:t>
            </a:r>
            <a:br>
              <a:rPr lang="en-AU" dirty="0"/>
            </a:br>
            <a:endParaRPr lang="en-AU" dirty="0"/>
          </a:p>
          <a:p>
            <a:pPr marL="285750" indent="-285750">
              <a:buFont typeface="Arial" panose="020B0604020202020204" pitchFamily="34" charset="0"/>
              <a:buChar char="•"/>
            </a:pPr>
            <a:r>
              <a:rPr lang="en-AU" dirty="0"/>
              <a:t>The Growth and High-Risk portfolio have similar volatility, but the Growth portfolio slightly outranks the High-Risk portfolio.</a:t>
            </a:r>
          </a:p>
        </p:txBody>
      </p:sp>
      <p:pic>
        <p:nvPicPr>
          <p:cNvPr id="6" name="Picture 5" descr="A close-up of words&#10;&#10;Description automatically generated">
            <a:extLst>
              <a:ext uri="{FF2B5EF4-FFF2-40B4-BE49-F238E27FC236}">
                <a16:creationId xmlns:a16="http://schemas.microsoft.com/office/drawing/2014/main" id="{7EF9004D-66B9-1BC8-5095-D9F70AF7D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60" y="3990564"/>
            <a:ext cx="3779725" cy="1585046"/>
          </a:xfrm>
          <a:prstGeom prst="rect">
            <a:avLst/>
          </a:prstGeom>
        </p:spPr>
      </p:pic>
      <p:sp>
        <p:nvSpPr>
          <p:cNvPr id="7" name="TextBox 6">
            <a:extLst>
              <a:ext uri="{FF2B5EF4-FFF2-40B4-BE49-F238E27FC236}">
                <a16:creationId xmlns:a16="http://schemas.microsoft.com/office/drawing/2014/main" id="{678679E0-985C-72C4-AB3E-72CF9E43878D}"/>
              </a:ext>
            </a:extLst>
          </p:cNvPr>
          <p:cNvSpPr txBox="1"/>
          <p:nvPr/>
        </p:nvSpPr>
        <p:spPr>
          <a:xfrm>
            <a:off x="6632087" y="4676616"/>
            <a:ext cx="5151652" cy="1477328"/>
          </a:xfrm>
          <a:prstGeom prst="rect">
            <a:avLst/>
          </a:prstGeom>
          <a:noFill/>
        </p:spPr>
        <p:txBody>
          <a:bodyPr wrap="square">
            <a:spAutoFit/>
          </a:bodyPr>
          <a:lstStyle/>
          <a:p>
            <a:r>
              <a:rPr lang="en-AU" b="1" dirty="0"/>
              <a:t>Note</a:t>
            </a:r>
            <a:r>
              <a:rPr lang="en-AU" dirty="0"/>
              <a:t>: In the previous section, it was displayed that the high-risk portfolio had the highest cumulative returns followed by growth and they interchange when looking into volatility thus implying that these analyses can offer a rough guideline.</a:t>
            </a:r>
          </a:p>
        </p:txBody>
      </p:sp>
    </p:spTree>
    <p:extLst>
      <p:ext uri="{BB962C8B-B14F-4D97-AF65-F5344CB8AC3E}">
        <p14:creationId xmlns:p14="http://schemas.microsoft.com/office/powerpoint/2010/main" val="3978967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C55E-BCAC-181C-6049-19C04361647A}"/>
              </a:ext>
            </a:extLst>
          </p:cNvPr>
          <p:cNvSpPr txBox="1">
            <a:spLocks/>
          </p:cNvSpPr>
          <p:nvPr/>
        </p:nvSpPr>
        <p:spPr>
          <a:xfrm>
            <a:off x="861060" y="579120"/>
            <a:ext cx="4762500" cy="7213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Risks</a:t>
            </a:r>
            <a:endParaRPr lang="en-IN" sz="3200" dirty="0"/>
          </a:p>
        </p:txBody>
      </p:sp>
      <p:sp>
        <p:nvSpPr>
          <p:cNvPr id="5" name="TextBox 4">
            <a:extLst>
              <a:ext uri="{FF2B5EF4-FFF2-40B4-BE49-F238E27FC236}">
                <a16:creationId xmlns:a16="http://schemas.microsoft.com/office/drawing/2014/main" id="{59B3F287-0657-6516-8957-F7720830E022}"/>
              </a:ext>
            </a:extLst>
          </p:cNvPr>
          <p:cNvSpPr txBox="1"/>
          <p:nvPr/>
        </p:nvSpPr>
        <p:spPr>
          <a:xfrm>
            <a:off x="861060" y="1442720"/>
            <a:ext cx="7937500" cy="923330"/>
          </a:xfrm>
          <a:prstGeom prst="rect">
            <a:avLst/>
          </a:prstGeom>
          <a:noFill/>
        </p:spPr>
        <p:txBody>
          <a:bodyPr wrap="square">
            <a:spAutoFit/>
          </a:bodyPr>
          <a:lstStyle/>
          <a:p>
            <a:pPr marL="285750" indent="-285750">
              <a:buFont typeface="Arial" panose="020B0604020202020204" pitchFamily="34" charset="0"/>
              <a:buChar char="•"/>
            </a:pPr>
            <a:r>
              <a:rPr lang="en-US" dirty="0"/>
              <a:t>Exponentially weighted rolling statistics (EMAs) are more sensitive to recent data and are useful for capturing short-term trends and reacting quickly to changes in the time series.</a:t>
            </a:r>
            <a:endParaRPr lang="en-AU" dirty="0"/>
          </a:p>
        </p:txBody>
      </p:sp>
      <p:pic>
        <p:nvPicPr>
          <p:cNvPr id="4" name="Picture 3" descr="A graph of a graph showing the number of the same numbers&#10;&#10;Description automatically generated with medium confidence">
            <a:extLst>
              <a:ext uri="{FF2B5EF4-FFF2-40B4-BE49-F238E27FC236}">
                <a16:creationId xmlns:a16="http://schemas.microsoft.com/office/drawing/2014/main" id="{040A7518-A859-7691-D88A-0A64AE2BF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8756" y="2494556"/>
            <a:ext cx="7056777" cy="3343870"/>
          </a:xfrm>
          <a:prstGeom prst="rect">
            <a:avLst/>
          </a:prstGeom>
        </p:spPr>
      </p:pic>
      <p:pic>
        <p:nvPicPr>
          <p:cNvPr id="9" name="Picture 8" descr="A chart with numbers and text&#10;&#10;Description automatically generated with medium confidence">
            <a:extLst>
              <a:ext uri="{FF2B5EF4-FFF2-40B4-BE49-F238E27FC236}">
                <a16:creationId xmlns:a16="http://schemas.microsoft.com/office/drawing/2014/main" id="{8F9A6296-0252-0201-D3D2-100D583EF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 y="2958066"/>
            <a:ext cx="3569481" cy="2778760"/>
          </a:xfrm>
          <a:prstGeom prst="rect">
            <a:avLst/>
          </a:prstGeom>
        </p:spPr>
      </p:pic>
      <p:sp>
        <p:nvSpPr>
          <p:cNvPr id="10" name="TextBox 9">
            <a:extLst>
              <a:ext uri="{FF2B5EF4-FFF2-40B4-BE49-F238E27FC236}">
                <a16:creationId xmlns:a16="http://schemas.microsoft.com/office/drawing/2014/main" id="{78C2EB97-0899-6052-2D7B-F41A5EE01485}"/>
              </a:ext>
            </a:extLst>
          </p:cNvPr>
          <p:cNvSpPr txBox="1"/>
          <p:nvPr/>
        </p:nvSpPr>
        <p:spPr>
          <a:xfrm>
            <a:off x="386080" y="5838426"/>
            <a:ext cx="3799840" cy="954107"/>
          </a:xfrm>
          <a:prstGeom prst="rect">
            <a:avLst/>
          </a:prstGeom>
          <a:noFill/>
        </p:spPr>
        <p:txBody>
          <a:bodyPr wrap="square" rtlCol="0">
            <a:spAutoFit/>
          </a:bodyPr>
          <a:lstStyle/>
          <a:p>
            <a:r>
              <a:rPr lang="en-US" sz="1400" dirty="0"/>
              <a:t>The correlation plot reveals that the S&amp;P 500 is closely correlated with our portfolios due to the data source. However, our portfolios show lower correlations with each other.</a:t>
            </a:r>
            <a:endParaRPr lang="en-IN" sz="1400" dirty="0"/>
          </a:p>
        </p:txBody>
      </p:sp>
    </p:spTree>
    <p:extLst>
      <p:ext uri="{BB962C8B-B14F-4D97-AF65-F5344CB8AC3E}">
        <p14:creationId xmlns:p14="http://schemas.microsoft.com/office/powerpoint/2010/main" val="3543947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C55E-BCAC-181C-6049-19C04361647A}"/>
              </a:ext>
            </a:extLst>
          </p:cNvPr>
          <p:cNvSpPr txBox="1">
            <a:spLocks/>
          </p:cNvSpPr>
          <p:nvPr/>
        </p:nvSpPr>
        <p:spPr>
          <a:xfrm>
            <a:off x="737540" y="579120"/>
            <a:ext cx="1694180" cy="7213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Risks</a:t>
            </a:r>
            <a:endParaRPr lang="en-IN" sz="3200" dirty="0"/>
          </a:p>
        </p:txBody>
      </p:sp>
      <p:sp>
        <p:nvSpPr>
          <p:cNvPr id="5" name="TextBox 4">
            <a:extLst>
              <a:ext uri="{FF2B5EF4-FFF2-40B4-BE49-F238E27FC236}">
                <a16:creationId xmlns:a16="http://schemas.microsoft.com/office/drawing/2014/main" id="{59B3F287-0657-6516-8957-F7720830E022}"/>
              </a:ext>
            </a:extLst>
          </p:cNvPr>
          <p:cNvSpPr txBox="1"/>
          <p:nvPr/>
        </p:nvSpPr>
        <p:spPr>
          <a:xfrm>
            <a:off x="673100" y="1300480"/>
            <a:ext cx="3441700"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t>Benchmarked against S&amp;P 500</a:t>
            </a:r>
          </a:p>
          <a:p>
            <a:pPr marL="742950" lvl="1" indent="-285750">
              <a:lnSpc>
                <a:spcPct val="150000"/>
              </a:lnSpc>
              <a:buFont typeface="Arial" panose="020B0604020202020204" pitchFamily="34" charset="0"/>
              <a:buChar char="•"/>
            </a:pPr>
            <a:r>
              <a:rPr lang="en-US" dirty="0"/>
              <a:t>Low-Risk: 0.5</a:t>
            </a:r>
          </a:p>
          <a:p>
            <a:pPr marL="742950" lvl="1" indent="-285750">
              <a:lnSpc>
                <a:spcPct val="150000"/>
              </a:lnSpc>
              <a:buFont typeface="Arial" panose="020B0604020202020204" pitchFamily="34" charset="0"/>
              <a:buChar char="•"/>
            </a:pPr>
            <a:r>
              <a:rPr lang="en-US" dirty="0"/>
              <a:t>High-Risk: 1.3</a:t>
            </a:r>
          </a:p>
          <a:p>
            <a:pPr marL="742950" lvl="1" indent="-285750">
              <a:lnSpc>
                <a:spcPct val="150000"/>
              </a:lnSpc>
              <a:buFont typeface="Arial" panose="020B0604020202020204" pitchFamily="34" charset="0"/>
              <a:buChar char="•"/>
            </a:pPr>
            <a:r>
              <a:rPr lang="en-US" dirty="0"/>
              <a:t>Growth: 1.6 </a:t>
            </a:r>
          </a:p>
          <a:p>
            <a:pPr marL="742950" lvl="1" indent="-285750">
              <a:lnSpc>
                <a:spcPct val="150000"/>
              </a:lnSpc>
              <a:buFont typeface="Arial" panose="020B0604020202020204" pitchFamily="34" charset="0"/>
              <a:buChar char="•"/>
            </a:pPr>
            <a:r>
              <a:rPr lang="en-US" dirty="0"/>
              <a:t>Moderate-Risk: 1.2 </a:t>
            </a:r>
            <a:endParaRPr lang="en-AU" dirty="0"/>
          </a:p>
        </p:txBody>
      </p:sp>
      <p:pic>
        <p:nvPicPr>
          <p:cNvPr id="6" name="Picture 5" descr="A graph of different colors&#10;&#10;Description automatically generated with medium confidence">
            <a:extLst>
              <a:ext uri="{FF2B5EF4-FFF2-40B4-BE49-F238E27FC236}">
                <a16:creationId xmlns:a16="http://schemas.microsoft.com/office/drawing/2014/main" id="{5531C2A2-8C05-8CE5-B4E1-F73626495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5757" y="854490"/>
            <a:ext cx="6988703" cy="5149020"/>
          </a:xfrm>
          <a:prstGeom prst="rect">
            <a:avLst/>
          </a:prstGeom>
        </p:spPr>
      </p:pic>
    </p:spTree>
    <p:extLst>
      <p:ext uri="{BB962C8B-B14F-4D97-AF65-F5344CB8AC3E}">
        <p14:creationId xmlns:p14="http://schemas.microsoft.com/office/powerpoint/2010/main" val="4775189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885</Words>
  <Application>Microsoft Office PowerPoint</Application>
  <PresentationFormat>Widescreen</PresentationFormat>
  <Paragraphs>93</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Investment Planning And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Planning And Analysis</dc:title>
  <dc:creator>Prajwal Patnaik</dc:creator>
  <cp:lastModifiedBy>Prajwal Patnaik</cp:lastModifiedBy>
  <cp:revision>1</cp:revision>
  <dcterms:created xsi:type="dcterms:W3CDTF">2023-10-22T13:18:33Z</dcterms:created>
  <dcterms:modified xsi:type="dcterms:W3CDTF">2023-10-22T14:34:23Z</dcterms:modified>
</cp:coreProperties>
</file>